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Helvetica Neue"/>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13">
          <p15:clr>
            <a:srgbClr val="A4A3A4"/>
          </p15:clr>
        </p15:guide>
        <p15:guide id="2" pos="2880">
          <p15:clr>
            <a:srgbClr val="A4A3A4"/>
          </p15:clr>
        </p15:guide>
        <p15:guide id="3"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13" orient="horz"/>
        <p:guide pos="2880"/>
        <p:guide pos="28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HelveticaNeue-bold.fntdata"/><Relationship Id="rId10" Type="http://schemas.openxmlformats.org/officeDocument/2006/relationships/slide" Target="slides/slide5.xml"/><Relationship Id="rId32" Type="http://schemas.openxmlformats.org/officeDocument/2006/relationships/font" Target="fonts/HelveticaNeue-regular.fntdata"/><Relationship Id="rId13" Type="http://schemas.openxmlformats.org/officeDocument/2006/relationships/slide" Target="slides/slide8.xml"/><Relationship Id="rId35" Type="http://schemas.openxmlformats.org/officeDocument/2006/relationships/font" Target="fonts/HelveticaNeue-boldItalic.fntdata"/><Relationship Id="rId12" Type="http://schemas.openxmlformats.org/officeDocument/2006/relationships/slide" Target="slides/slide7.xml"/><Relationship Id="rId34" Type="http://schemas.openxmlformats.org/officeDocument/2006/relationships/font" Target="fonts/HelveticaNeue-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d7eb7bd9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d7eb7bd9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d7eb7bd9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d7eb7bd9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d7eb7bd9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d7eb7bd9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d7eb7bd91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d7eb7bd91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d7eb7bd91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d7eb7bd91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d7eb7bd91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d7eb7bd91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d7eb7bd9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d7eb7bd9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d7eb7bd91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d7eb7bd91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d7eb7bd9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d7eb7bd9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d7eb7bd91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d7eb7bd91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d4078488a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d4078488a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d7eb7bd9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d7eb7bd9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d7eb7bd91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d7eb7bd91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d7eb7bd91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d7eb7bd91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d7eb7bd91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d7eb7bd91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d7eb7bd91_5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d7eb7bd91_5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d7eb7bd91_5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d7eb7bd91_5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d7eb7bd91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d7eb7bd91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d4078488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d4078488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d4078488a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d4078488a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d4078488a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d4078488a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d7eb7bd9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7eb7bd9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d4078488a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d4078488a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d7eb7bd9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d7eb7bd9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d7eb7bd9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d7eb7bd9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9.jpg"/><Relationship Id="rId6"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0.png"/><Relationship Id="rId5"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3.png"/><Relationship Id="rId4" Type="http://schemas.openxmlformats.org/officeDocument/2006/relationships/image" Target="../media/image49.png"/><Relationship Id="rId5" Type="http://schemas.openxmlformats.org/officeDocument/2006/relationships/image" Target="../media/image99.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jp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37.png"/></Relationships>
</file>

<file path=ppt/slides/_rels/slide16.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40.png"/><Relationship Id="rId13" Type="http://schemas.openxmlformats.org/officeDocument/2006/relationships/image" Target="../media/image48.png"/><Relationship Id="rId12" Type="http://schemas.openxmlformats.org/officeDocument/2006/relationships/image" Target="../media/image47.png"/><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1.png"/><Relationship Id="rId4" Type="http://schemas.openxmlformats.org/officeDocument/2006/relationships/image" Target="../media/image35.png"/><Relationship Id="rId9" Type="http://schemas.openxmlformats.org/officeDocument/2006/relationships/image" Target="../media/image64.png"/><Relationship Id="rId14" Type="http://schemas.openxmlformats.org/officeDocument/2006/relationships/image" Target="../media/image52.png"/><Relationship Id="rId5" Type="http://schemas.openxmlformats.org/officeDocument/2006/relationships/image" Target="../media/image86.png"/><Relationship Id="rId6" Type="http://schemas.openxmlformats.org/officeDocument/2006/relationships/image" Target="../media/image36.png"/><Relationship Id="rId7" Type="http://schemas.openxmlformats.org/officeDocument/2006/relationships/image" Target="../media/image41.png"/><Relationship Id="rId8"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7.png"/></Relationships>
</file>

<file path=ppt/slides/_rels/slide18.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0.png"/><Relationship Id="rId13" Type="http://schemas.openxmlformats.org/officeDocument/2006/relationships/image" Target="../media/image51.png"/><Relationship Id="rId12" Type="http://schemas.openxmlformats.org/officeDocument/2006/relationships/image" Target="../media/image92.png"/><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0.png"/><Relationship Id="rId4" Type="http://schemas.openxmlformats.org/officeDocument/2006/relationships/image" Target="../media/image83.png"/><Relationship Id="rId9" Type="http://schemas.openxmlformats.org/officeDocument/2006/relationships/image" Target="../media/image56.png"/><Relationship Id="rId15" Type="http://schemas.openxmlformats.org/officeDocument/2006/relationships/image" Target="../media/image59.png"/><Relationship Id="rId14"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46.png"/><Relationship Id="rId7" Type="http://schemas.openxmlformats.org/officeDocument/2006/relationships/image" Target="../media/image60.png"/><Relationship Id="rId8"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2.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4.png"/><Relationship Id="rId4"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3.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9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9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76.gif"/><Relationship Id="rId4" Type="http://schemas.openxmlformats.org/officeDocument/2006/relationships/image" Target="../media/image68.png"/><Relationship Id="rId5" Type="http://schemas.openxmlformats.org/officeDocument/2006/relationships/image" Target="../media/image67.jpg"/><Relationship Id="rId6" Type="http://schemas.openxmlformats.org/officeDocument/2006/relationships/image" Target="../media/image6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9.gif"/><Relationship Id="rId4" Type="http://schemas.openxmlformats.org/officeDocument/2006/relationships/image" Target="../media/image88.png"/><Relationship Id="rId5" Type="http://schemas.openxmlformats.org/officeDocument/2006/relationships/image" Target="../media/image72.jpg"/><Relationship Id="rId6" Type="http://schemas.openxmlformats.org/officeDocument/2006/relationships/image" Target="../media/image7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85.gif"/><Relationship Id="rId4" Type="http://schemas.openxmlformats.org/officeDocument/2006/relationships/image" Target="../media/image89.png"/><Relationship Id="rId5" Type="http://schemas.openxmlformats.org/officeDocument/2006/relationships/image" Target="../media/image71.jpg"/><Relationship Id="rId6" Type="http://schemas.openxmlformats.org/officeDocument/2006/relationships/image" Target="../media/image8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82.gif"/><Relationship Id="rId4" Type="http://schemas.openxmlformats.org/officeDocument/2006/relationships/image" Target="../media/image80.jpg"/><Relationship Id="rId5" Type="http://schemas.openxmlformats.org/officeDocument/2006/relationships/image" Target="../media/image84.png"/><Relationship Id="rId6" Type="http://schemas.openxmlformats.org/officeDocument/2006/relationships/image" Target="../media/image7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8.png"/><Relationship Id="rId4" Type="http://schemas.openxmlformats.org/officeDocument/2006/relationships/hyperlink" Target="https://en.wikipedia.org/wiki/Force" TargetMode="External"/><Relationship Id="rId5" Type="http://schemas.openxmlformats.org/officeDocument/2006/relationships/hyperlink" Target="https://en.wikipedia.org/wiki/Couple_(mechanics)" TargetMode="External"/><Relationship Id="rId6" Type="http://schemas.openxmlformats.org/officeDocument/2006/relationships/hyperlink" Target="https://en.wikipedia.org/wiki/Stiffne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44.png"/><Relationship Id="rId5"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4.png"/><Relationship Id="rId11" Type="http://schemas.openxmlformats.org/officeDocument/2006/relationships/image" Target="../media/image32.png"/><Relationship Id="rId10" Type="http://schemas.openxmlformats.org/officeDocument/2006/relationships/image" Target="../media/image25.png"/><Relationship Id="rId12" Type="http://schemas.openxmlformats.org/officeDocument/2006/relationships/image" Target="../media/image5.png"/><Relationship Id="rId9"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8.png"/><Relationship Id="rId7" Type="http://schemas.openxmlformats.org/officeDocument/2006/relationships/image" Target="../media/image3.png"/><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7.png"/><Relationship Id="rId4" Type="http://schemas.openxmlformats.org/officeDocument/2006/relationships/image" Target="../media/image9.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0.pn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7.png"/><Relationship Id="rId5" Type="http://schemas.openxmlformats.org/officeDocument/2006/relationships/image" Target="../media/image13.jp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Studies on structural optimality of plant stems</a:t>
            </a:r>
            <a:endParaRPr sz="3600"/>
          </a:p>
        </p:txBody>
      </p:sp>
      <p:sp>
        <p:nvSpPr>
          <p:cNvPr id="55" name="Google Shape;55;p13"/>
          <p:cNvSpPr txBox="1"/>
          <p:nvPr>
            <p:ph idx="1" type="subTitle"/>
          </p:nvPr>
        </p:nvSpPr>
        <p:spPr>
          <a:xfrm>
            <a:off x="532800" y="2828325"/>
            <a:ext cx="80784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Rohit Gupta</a:t>
            </a:r>
            <a:endParaRPr sz="2400"/>
          </a:p>
        </p:txBody>
      </p:sp>
      <p:pic>
        <p:nvPicPr>
          <p:cNvPr id="56" name="Google Shape;56;p13"/>
          <p:cNvPicPr preferRelativeResize="0"/>
          <p:nvPr/>
        </p:nvPicPr>
        <p:blipFill>
          <a:blip r:embed="rId3">
            <a:alphaModFix/>
          </a:blip>
          <a:stretch>
            <a:fillRect/>
          </a:stretch>
        </p:blipFill>
        <p:spPr>
          <a:xfrm>
            <a:off x="7956500" y="266725"/>
            <a:ext cx="792600" cy="792600"/>
          </a:xfrm>
          <a:prstGeom prst="rect">
            <a:avLst/>
          </a:prstGeom>
          <a:noFill/>
          <a:ln>
            <a:noFill/>
          </a:ln>
        </p:spPr>
      </p:pic>
      <p:sp>
        <p:nvSpPr>
          <p:cNvPr id="57" name="Google Shape;57;p13"/>
          <p:cNvSpPr txBox="1"/>
          <p:nvPr/>
        </p:nvSpPr>
        <p:spPr>
          <a:xfrm>
            <a:off x="463875" y="266725"/>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Indian Institute of Technology Kanpur</a:t>
            </a:r>
            <a:endParaRPr/>
          </a:p>
        </p:txBody>
      </p:sp>
      <p:sp>
        <p:nvSpPr>
          <p:cNvPr id="58" name="Google Shape;58;p13"/>
          <p:cNvSpPr txBox="1"/>
          <p:nvPr/>
        </p:nvSpPr>
        <p:spPr>
          <a:xfrm>
            <a:off x="463875" y="585650"/>
            <a:ext cx="33402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Department of Mechanical Engineering</a:t>
            </a:r>
            <a:endParaRPr/>
          </a:p>
        </p:txBody>
      </p:sp>
      <p:sp>
        <p:nvSpPr>
          <p:cNvPr id="59" name="Google Shape;59;p13"/>
          <p:cNvSpPr txBox="1"/>
          <p:nvPr/>
        </p:nvSpPr>
        <p:spPr>
          <a:xfrm>
            <a:off x="532800" y="3361525"/>
            <a:ext cx="3340200" cy="5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Thesis Supervisor</a:t>
            </a:r>
            <a:endParaRPr sz="1800"/>
          </a:p>
          <a:p>
            <a:pPr indent="0" lvl="0" marL="0" rtl="0" algn="l">
              <a:spcBef>
                <a:spcPts val="0"/>
              </a:spcBef>
              <a:spcAft>
                <a:spcPts val="0"/>
              </a:spcAft>
              <a:buNone/>
            </a:pPr>
            <a:r>
              <a:rPr lang="en" sz="1800"/>
              <a:t>Dr. Sumit Basu</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2"/>
          <p:cNvSpPr txBox="1"/>
          <p:nvPr/>
        </p:nvSpPr>
        <p:spPr>
          <a:xfrm>
            <a:off x="457200" y="463375"/>
            <a:ext cx="2589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Other Predictions</a:t>
            </a:r>
            <a:endParaRPr sz="2400">
              <a:latin typeface="Helvetica Neue"/>
              <a:ea typeface="Helvetica Neue"/>
              <a:cs typeface="Helvetica Neue"/>
              <a:sym typeface="Helvetica Neue"/>
            </a:endParaRPr>
          </a:p>
        </p:txBody>
      </p:sp>
      <p:pic>
        <p:nvPicPr>
          <p:cNvPr id="150" name="Google Shape;150;p22"/>
          <p:cNvPicPr preferRelativeResize="0"/>
          <p:nvPr/>
        </p:nvPicPr>
        <p:blipFill>
          <a:blip r:embed="rId3">
            <a:alphaModFix/>
          </a:blip>
          <a:stretch>
            <a:fillRect/>
          </a:stretch>
        </p:blipFill>
        <p:spPr>
          <a:xfrm>
            <a:off x="1257725" y="1463875"/>
            <a:ext cx="2978324" cy="2215750"/>
          </a:xfrm>
          <a:prstGeom prst="rect">
            <a:avLst/>
          </a:prstGeom>
          <a:noFill/>
          <a:ln>
            <a:noFill/>
          </a:ln>
        </p:spPr>
      </p:pic>
      <p:pic>
        <p:nvPicPr>
          <p:cNvPr id="151" name="Google Shape;151;p22"/>
          <p:cNvPicPr preferRelativeResize="0"/>
          <p:nvPr/>
        </p:nvPicPr>
        <p:blipFill>
          <a:blip r:embed="rId4">
            <a:alphaModFix/>
          </a:blip>
          <a:stretch>
            <a:fillRect/>
          </a:stretch>
        </p:blipFill>
        <p:spPr>
          <a:xfrm>
            <a:off x="1257725" y="1471450"/>
            <a:ext cx="2978324" cy="2215750"/>
          </a:xfrm>
          <a:prstGeom prst="rect">
            <a:avLst/>
          </a:prstGeom>
          <a:noFill/>
          <a:ln>
            <a:noFill/>
          </a:ln>
        </p:spPr>
      </p:pic>
      <p:pic>
        <p:nvPicPr>
          <p:cNvPr id="152" name="Google Shape;152;p22"/>
          <p:cNvPicPr preferRelativeResize="0"/>
          <p:nvPr/>
        </p:nvPicPr>
        <p:blipFill>
          <a:blip r:embed="rId5">
            <a:alphaModFix/>
          </a:blip>
          <a:stretch>
            <a:fillRect/>
          </a:stretch>
        </p:blipFill>
        <p:spPr>
          <a:xfrm>
            <a:off x="4930423" y="1463875"/>
            <a:ext cx="2955428" cy="2215750"/>
          </a:xfrm>
          <a:prstGeom prst="rect">
            <a:avLst/>
          </a:prstGeom>
          <a:noFill/>
          <a:ln>
            <a:noFill/>
          </a:ln>
        </p:spPr>
      </p:pic>
      <p:pic>
        <p:nvPicPr>
          <p:cNvPr id="153" name="Google Shape;153;p22"/>
          <p:cNvPicPr preferRelativeResize="0"/>
          <p:nvPr/>
        </p:nvPicPr>
        <p:blipFill>
          <a:blip r:embed="rId6">
            <a:alphaModFix/>
          </a:blip>
          <a:stretch>
            <a:fillRect/>
          </a:stretch>
        </p:blipFill>
        <p:spPr>
          <a:xfrm>
            <a:off x="5003625" y="1463875"/>
            <a:ext cx="2809026" cy="221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nvSpPr>
        <p:spPr>
          <a:xfrm>
            <a:off x="457200" y="463375"/>
            <a:ext cx="2589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Helvetica Neue"/>
              <a:ea typeface="Helvetica Neue"/>
              <a:cs typeface="Helvetica Neue"/>
              <a:sym typeface="Helvetica Neue"/>
            </a:endParaRPr>
          </a:p>
        </p:txBody>
      </p:sp>
      <p:sp>
        <p:nvSpPr>
          <p:cNvPr id="159" name="Google Shape;159;p23"/>
          <p:cNvSpPr txBox="1"/>
          <p:nvPr/>
        </p:nvSpPr>
        <p:spPr>
          <a:xfrm>
            <a:off x="457200" y="463375"/>
            <a:ext cx="2589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Microstructure</a:t>
            </a:r>
            <a:endParaRPr sz="2400">
              <a:latin typeface="Helvetica Neue"/>
              <a:ea typeface="Helvetica Neue"/>
              <a:cs typeface="Helvetica Neue"/>
              <a:sym typeface="Helvetica Neue"/>
            </a:endParaRPr>
          </a:p>
        </p:txBody>
      </p:sp>
      <p:pic>
        <p:nvPicPr>
          <p:cNvPr id="160" name="Google Shape;160;p23"/>
          <p:cNvPicPr preferRelativeResize="0"/>
          <p:nvPr/>
        </p:nvPicPr>
        <p:blipFill rotWithShape="1">
          <a:blip r:embed="rId3">
            <a:alphaModFix/>
          </a:blip>
          <a:srcRect b="0" l="53652" r="0" t="0"/>
          <a:stretch/>
        </p:blipFill>
        <p:spPr>
          <a:xfrm>
            <a:off x="5486400" y="691975"/>
            <a:ext cx="2336375" cy="3962400"/>
          </a:xfrm>
          <a:prstGeom prst="rect">
            <a:avLst/>
          </a:prstGeom>
          <a:noFill/>
          <a:ln>
            <a:noFill/>
          </a:ln>
        </p:spPr>
      </p:pic>
      <p:sp>
        <p:nvSpPr>
          <p:cNvPr id="161" name="Google Shape;161;p23"/>
          <p:cNvSpPr txBox="1"/>
          <p:nvPr/>
        </p:nvSpPr>
        <p:spPr>
          <a:xfrm>
            <a:off x="5765388" y="4719925"/>
            <a:ext cx="17784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Figure: Microstructure of bamboo</a:t>
            </a:r>
            <a:endParaRPr sz="800"/>
          </a:p>
        </p:txBody>
      </p:sp>
      <p:sp>
        <p:nvSpPr>
          <p:cNvPr id="162" name="Google Shape;162;p23"/>
          <p:cNvSpPr txBox="1"/>
          <p:nvPr/>
        </p:nvSpPr>
        <p:spPr>
          <a:xfrm>
            <a:off x="457200" y="1143000"/>
            <a:ext cx="3200400" cy="3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 radial distribution of materials in bamboo is optimal from the perspective of specific flexural rigidity.</a:t>
            </a:r>
            <a:endParaRPr sz="1000"/>
          </a:p>
          <a:p>
            <a:pPr indent="0" lvl="0" marL="0" rtl="0" algn="l">
              <a:spcBef>
                <a:spcPts val="0"/>
              </a:spcBef>
              <a:spcAft>
                <a:spcPts val="0"/>
              </a:spcAft>
              <a:buNone/>
            </a:pPr>
            <a:r>
              <a:rPr lang="en" sz="1000"/>
              <a:t>Next question is, what about the optimality of the microstructure of bamboo?</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For this we need to generate optimal structures with some objective function and then we can compare it with the actual structures that appear in bamboos.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In the next section, we will discuss the process for obtaining optimal microstructures. We have not been able to test the code for different objective function to answer the question.</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nvSpPr>
        <p:spPr>
          <a:xfrm>
            <a:off x="457200" y="463375"/>
            <a:ext cx="3267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Optimization Problem</a:t>
            </a:r>
            <a:endParaRPr sz="2400">
              <a:latin typeface="Helvetica Neue"/>
              <a:ea typeface="Helvetica Neue"/>
              <a:cs typeface="Helvetica Neue"/>
              <a:sym typeface="Helvetica Neue"/>
            </a:endParaRPr>
          </a:p>
        </p:txBody>
      </p:sp>
      <p:pic>
        <p:nvPicPr>
          <p:cNvPr id="168" name="Google Shape;168;p24"/>
          <p:cNvPicPr preferRelativeResize="0"/>
          <p:nvPr/>
        </p:nvPicPr>
        <p:blipFill>
          <a:blip r:embed="rId3">
            <a:alphaModFix/>
          </a:blip>
          <a:stretch>
            <a:fillRect/>
          </a:stretch>
        </p:blipFill>
        <p:spPr>
          <a:xfrm>
            <a:off x="5297575" y="2786800"/>
            <a:ext cx="2683826" cy="1933075"/>
          </a:xfrm>
          <a:prstGeom prst="rect">
            <a:avLst/>
          </a:prstGeom>
          <a:noFill/>
          <a:ln>
            <a:noFill/>
          </a:ln>
        </p:spPr>
      </p:pic>
      <p:pic>
        <p:nvPicPr>
          <p:cNvPr id="169" name="Google Shape;169;p24"/>
          <p:cNvPicPr preferRelativeResize="0"/>
          <p:nvPr/>
        </p:nvPicPr>
        <p:blipFill>
          <a:blip r:embed="rId4">
            <a:alphaModFix/>
          </a:blip>
          <a:stretch>
            <a:fillRect/>
          </a:stretch>
        </p:blipFill>
        <p:spPr>
          <a:xfrm>
            <a:off x="4914525" y="1006225"/>
            <a:ext cx="3449918" cy="1303425"/>
          </a:xfrm>
          <a:prstGeom prst="rect">
            <a:avLst/>
          </a:prstGeom>
          <a:noFill/>
          <a:ln>
            <a:noFill/>
          </a:ln>
        </p:spPr>
      </p:pic>
      <p:sp>
        <p:nvSpPr>
          <p:cNvPr id="170" name="Google Shape;170;p24"/>
          <p:cNvSpPr txBox="1"/>
          <p:nvPr/>
        </p:nvSpPr>
        <p:spPr>
          <a:xfrm>
            <a:off x="5575536" y="2309650"/>
            <a:ext cx="21279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Figure: Schematic Diagram of MBB Beam</a:t>
            </a:r>
            <a:endParaRPr sz="800"/>
          </a:p>
        </p:txBody>
      </p:sp>
      <p:sp>
        <p:nvSpPr>
          <p:cNvPr id="171" name="Google Shape;171;p24"/>
          <p:cNvSpPr txBox="1"/>
          <p:nvPr/>
        </p:nvSpPr>
        <p:spPr>
          <a:xfrm>
            <a:off x="5414738" y="4661650"/>
            <a:ext cx="2449500" cy="2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Figure: Schematic Diagram of Cantilever Beam</a:t>
            </a:r>
            <a:endParaRPr sz="800"/>
          </a:p>
        </p:txBody>
      </p:sp>
      <p:pic>
        <p:nvPicPr>
          <p:cNvPr id="172" name="Google Shape;172;p24"/>
          <p:cNvPicPr preferRelativeResize="0"/>
          <p:nvPr/>
        </p:nvPicPr>
        <p:blipFill>
          <a:blip r:embed="rId5">
            <a:alphaModFix/>
          </a:blip>
          <a:stretch>
            <a:fillRect/>
          </a:stretch>
        </p:blipFill>
        <p:spPr>
          <a:xfrm>
            <a:off x="457200" y="1254400"/>
            <a:ext cx="3774099" cy="964375"/>
          </a:xfrm>
          <a:prstGeom prst="rect">
            <a:avLst/>
          </a:prstGeom>
          <a:noFill/>
          <a:ln>
            <a:noFill/>
          </a:ln>
        </p:spPr>
      </p:pic>
      <p:sp>
        <p:nvSpPr>
          <p:cNvPr id="173" name="Google Shape;173;p24"/>
          <p:cNvSpPr txBox="1"/>
          <p:nvPr/>
        </p:nvSpPr>
        <p:spPr>
          <a:xfrm>
            <a:off x="466200" y="2942000"/>
            <a:ext cx="3249600" cy="9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This is not the problem needed to be solved in order to answer the question of optimality of 2d structure of plants stems. By solving this problem, we are developing and testing our code for generating two scale optimal 2d structure.</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5"/>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Periodic Microstructures</a:t>
            </a:r>
            <a:endParaRPr sz="2400">
              <a:latin typeface="Helvetica Neue"/>
              <a:ea typeface="Helvetica Neue"/>
              <a:cs typeface="Helvetica Neue"/>
              <a:sym typeface="Helvetica Neue"/>
            </a:endParaRPr>
          </a:p>
        </p:txBody>
      </p:sp>
      <p:pic>
        <p:nvPicPr>
          <p:cNvPr id="179" name="Google Shape;179;p25"/>
          <p:cNvPicPr preferRelativeResize="0"/>
          <p:nvPr/>
        </p:nvPicPr>
        <p:blipFill>
          <a:blip r:embed="rId3">
            <a:alphaModFix/>
          </a:blip>
          <a:stretch>
            <a:fillRect/>
          </a:stretch>
        </p:blipFill>
        <p:spPr>
          <a:xfrm>
            <a:off x="4269350" y="1215850"/>
            <a:ext cx="4424199" cy="2711775"/>
          </a:xfrm>
          <a:prstGeom prst="rect">
            <a:avLst/>
          </a:prstGeom>
          <a:noFill/>
          <a:ln>
            <a:noFill/>
          </a:ln>
        </p:spPr>
      </p:pic>
      <p:sp>
        <p:nvSpPr>
          <p:cNvPr id="180" name="Google Shape;180;p25"/>
          <p:cNvSpPr txBox="1"/>
          <p:nvPr/>
        </p:nvSpPr>
        <p:spPr>
          <a:xfrm>
            <a:off x="457200" y="1149725"/>
            <a:ext cx="32004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For obtaining the periodic microstructures as found in plants, finite element equations need to be solved at two scale. At macro scale</a:t>
            </a:r>
            <a:endParaRPr sz="1000"/>
          </a:p>
        </p:txBody>
      </p:sp>
      <p:pic>
        <p:nvPicPr>
          <p:cNvPr id="181" name="Google Shape;181;p25"/>
          <p:cNvPicPr preferRelativeResize="0"/>
          <p:nvPr/>
        </p:nvPicPr>
        <p:blipFill>
          <a:blip r:embed="rId4">
            <a:alphaModFix/>
          </a:blip>
          <a:stretch>
            <a:fillRect/>
          </a:stretch>
        </p:blipFill>
        <p:spPr>
          <a:xfrm>
            <a:off x="1194550" y="1806250"/>
            <a:ext cx="748550" cy="205625"/>
          </a:xfrm>
          <a:prstGeom prst="rect">
            <a:avLst/>
          </a:prstGeom>
          <a:noFill/>
          <a:ln>
            <a:noFill/>
          </a:ln>
        </p:spPr>
      </p:pic>
      <p:pic>
        <p:nvPicPr>
          <p:cNvPr id="182" name="Google Shape;182;p25"/>
          <p:cNvPicPr preferRelativeResize="0"/>
          <p:nvPr/>
        </p:nvPicPr>
        <p:blipFill>
          <a:blip r:embed="rId5">
            <a:alphaModFix/>
          </a:blip>
          <a:stretch>
            <a:fillRect/>
          </a:stretch>
        </p:blipFill>
        <p:spPr>
          <a:xfrm>
            <a:off x="908225" y="2571742"/>
            <a:ext cx="1828250" cy="516075"/>
          </a:xfrm>
          <a:prstGeom prst="rect">
            <a:avLst/>
          </a:prstGeom>
          <a:noFill/>
          <a:ln>
            <a:noFill/>
          </a:ln>
        </p:spPr>
      </p:pic>
      <p:sp>
        <p:nvSpPr>
          <p:cNvPr id="183" name="Google Shape;183;p25"/>
          <p:cNvSpPr txBox="1"/>
          <p:nvPr/>
        </p:nvSpPr>
        <p:spPr>
          <a:xfrm>
            <a:off x="457200" y="2138075"/>
            <a:ext cx="32004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For each element</a:t>
            </a:r>
            <a:endParaRPr sz="1000"/>
          </a:p>
        </p:txBody>
      </p:sp>
      <p:sp>
        <p:nvSpPr>
          <p:cNvPr id="184" name="Google Shape;184;p25"/>
          <p:cNvSpPr txBox="1"/>
          <p:nvPr/>
        </p:nvSpPr>
        <p:spPr>
          <a:xfrm>
            <a:off x="457200" y="3164025"/>
            <a:ext cx="3200400" cy="8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D^H is homogenized elasticity matrix. For calculating, D^H second finite element equation needs solved by applying periodic boundary condition. The concepts and implementation of homogenization and periodic boundary conditions will be discussed in coming slides.</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Homogenization</a:t>
            </a:r>
            <a:endParaRPr sz="2400">
              <a:latin typeface="Helvetica Neue"/>
              <a:ea typeface="Helvetica Neue"/>
              <a:cs typeface="Helvetica Neue"/>
              <a:sym typeface="Helvetica Neue"/>
            </a:endParaRPr>
          </a:p>
        </p:txBody>
      </p:sp>
      <p:pic>
        <p:nvPicPr>
          <p:cNvPr id="190" name="Google Shape;190;p26"/>
          <p:cNvPicPr preferRelativeResize="0"/>
          <p:nvPr/>
        </p:nvPicPr>
        <p:blipFill>
          <a:blip r:embed="rId3">
            <a:alphaModFix/>
          </a:blip>
          <a:stretch>
            <a:fillRect/>
          </a:stretch>
        </p:blipFill>
        <p:spPr>
          <a:xfrm>
            <a:off x="4361325" y="1251600"/>
            <a:ext cx="2122649" cy="1148700"/>
          </a:xfrm>
          <a:prstGeom prst="rect">
            <a:avLst/>
          </a:prstGeom>
          <a:noFill/>
          <a:ln>
            <a:noFill/>
          </a:ln>
        </p:spPr>
      </p:pic>
      <p:pic>
        <p:nvPicPr>
          <p:cNvPr id="191" name="Google Shape;191;p26"/>
          <p:cNvPicPr preferRelativeResize="0"/>
          <p:nvPr/>
        </p:nvPicPr>
        <p:blipFill>
          <a:blip r:embed="rId4">
            <a:alphaModFix/>
          </a:blip>
          <a:stretch>
            <a:fillRect/>
          </a:stretch>
        </p:blipFill>
        <p:spPr>
          <a:xfrm>
            <a:off x="6597875" y="1251600"/>
            <a:ext cx="2277249" cy="1148700"/>
          </a:xfrm>
          <a:prstGeom prst="rect">
            <a:avLst/>
          </a:prstGeom>
          <a:noFill/>
          <a:ln>
            <a:noFill/>
          </a:ln>
        </p:spPr>
      </p:pic>
      <p:pic>
        <p:nvPicPr>
          <p:cNvPr id="192" name="Google Shape;192;p26"/>
          <p:cNvPicPr preferRelativeResize="0"/>
          <p:nvPr/>
        </p:nvPicPr>
        <p:blipFill>
          <a:blip r:embed="rId5">
            <a:alphaModFix/>
          </a:blip>
          <a:stretch>
            <a:fillRect/>
          </a:stretch>
        </p:blipFill>
        <p:spPr>
          <a:xfrm>
            <a:off x="4437525" y="2991975"/>
            <a:ext cx="4419499" cy="1521774"/>
          </a:xfrm>
          <a:prstGeom prst="rect">
            <a:avLst/>
          </a:prstGeom>
          <a:noFill/>
          <a:ln>
            <a:noFill/>
          </a:ln>
        </p:spPr>
      </p:pic>
      <p:sp>
        <p:nvSpPr>
          <p:cNvPr id="193" name="Google Shape;193;p26"/>
          <p:cNvSpPr txBox="1"/>
          <p:nvPr/>
        </p:nvSpPr>
        <p:spPr>
          <a:xfrm>
            <a:off x="4599000" y="2456075"/>
            <a:ext cx="1647300" cy="20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t>Figure: An oscillating function</a:t>
            </a:r>
            <a:endParaRPr sz="800"/>
          </a:p>
        </p:txBody>
      </p:sp>
      <p:sp>
        <p:nvSpPr>
          <p:cNvPr id="194" name="Google Shape;194;p26"/>
          <p:cNvSpPr txBox="1"/>
          <p:nvPr/>
        </p:nvSpPr>
        <p:spPr>
          <a:xfrm>
            <a:off x="6597875" y="2407024"/>
            <a:ext cx="2568300" cy="24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t>Figure: One of the oscillation in the expanded scale</a:t>
            </a:r>
            <a:endParaRPr sz="800"/>
          </a:p>
        </p:txBody>
      </p:sp>
      <p:sp>
        <p:nvSpPr>
          <p:cNvPr id="195" name="Google Shape;195;p26"/>
          <p:cNvSpPr txBox="1"/>
          <p:nvPr/>
        </p:nvSpPr>
        <p:spPr>
          <a:xfrm>
            <a:off x="4835275" y="4556300"/>
            <a:ext cx="3624000" cy="24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t>Figure: Characteristic dimension of inhomogeneity and scale enlargement</a:t>
            </a:r>
            <a:endParaRPr sz="800"/>
          </a:p>
        </p:txBody>
      </p:sp>
      <p:sp>
        <p:nvSpPr>
          <p:cNvPr id="196" name="Google Shape;196;p26"/>
          <p:cNvSpPr txBox="1"/>
          <p:nvPr/>
        </p:nvSpPr>
        <p:spPr>
          <a:xfrm>
            <a:off x="457200" y="1143000"/>
            <a:ext cx="36240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 homogenization method is based on the two-scale asymptotic expansion of structural responses. Using this, any field can be expanded as</a:t>
            </a:r>
            <a:endParaRPr sz="1000"/>
          </a:p>
          <a:p>
            <a:pPr indent="0" lvl="0" marL="0" rtl="0" algn="l">
              <a:spcBef>
                <a:spcPts val="0"/>
              </a:spcBef>
              <a:spcAft>
                <a:spcPts val="0"/>
              </a:spcAft>
              <a:buNone/>
            </a:pPr>
            <a:r>
              <a:t/>
            </a:r>
            <a:endParaRPr sz="1000"/>
          </a:p>
        </p:txBody>
      </p:sp>
      <p:pic>
        <p:nvPicPr>
          <p:cNvPr id="197" name="Google Shape;197;p26"/>
          <p:cNvPicPr preferRelativeResize="0"/>
          <p:nvPr/>
        </p:nvPicPr>
        <p:blipFill>
          <a:blip r:embed="rId6">
            <a:alphaModFix/>
          </a:blip>
          <a:stretch>
            <a:fillRect/>
          </a:stretch>
        </p:blipFill>
        <p:spPr>
          <a:xfrm>
            <a:off x="849248" y="1712048"/>
            <a:ext cx="2653676" cy="175525"/>
          </a:xfrm>
          <a:prstGeom prst="rect">
            <a:avLst/>
          </a:prstGeom>
          <a:noFill/>
          <a:ln>
            <a:noFill/>
          </a:ln>
        </p:spPr>
      </p:pic>
      <p:sp>
        <p:nvSpPr>
          <p:cNvPr id="198" name="Google Shape;198;p26"/>
          <p:cNvSpPr txBox="1"/>
          <p:nvPr/>
        </p:nvSpPr>
        <p:spPr>
          <a:xfrm>
            <a:off x="457200" y="2104450"/>
            <a:ext cx="3657600" cy="10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Due to the complexity of analysing structures with cellular microstructure, the overall performances of one such structure are often studied by modelling the cellular core as a homogenized medium with effective elastic tensor.</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7"/>
          <p:cNvSpPr txBox="1"/>
          <p:nvPr/>
        </p:nvSpPr>
        <p:spPr>
          <a:xfrm>
            <a:off x="457200" y="463375"/>
            <a:ext cx="36576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Homogenization</a:t>
            </a:r>
            <a:endParaRPr sz="2400">
              <a:latin typeface="Helvetica Neue"/>
              <a:ea typeface="Helvetica Neue"/>
              <a:cs typeface="Helvetica Neue"/>
              <a:sym typeface="Helvetica Neue"/>
            </a:endParaRPr>
          </a:p>
        </p:txBody>
      </p:sp>
      <p:pic>
        <p:nvPicPr>
          <p:cNvPr id="204" name="Google Shape;204;p27"/>
          <p:cNvPicPr preferRelativeResize="0"/>
          <p:nvPr/>
        </p:nvPicPr>
        <p:blipFill>
          <a:blip r:embed="rId3">
            <a:alphaModFix/>
          </a:blip>
          <a:stretch>
            <a:fillRect/>
          </a:stretch>
        </p:blipFill>
        <p:spPr>
          <a:xfrm>
            <a:off x="5531225" y="1175500"/>
            <a:ext cx="2792500" cy="2792500"/>
          </a:xfrm>
          <a:prstGeom prst="rect">
            <a:avLst/>
          </a:prstGeom>
          <a:noFill/>
          <a:ln>
            <a:noFill/>
          </a:ln>
        </p:spPr>
      </p:pic>
      <p:sp>
        <p:nvSpPr>
          <p:cNvPr id="205" name="Google Shape;205;p27"/>
          <p:cNvSpPr txBox="1"/>
          <p:nvPr/>
        </p:nvSpPr>
        <p:spPr>
          <a:xfrm>
            <a:off x="5651125" y="3884475"/>
            <a:ext cx="255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Figure: Schematic for periodic microstructure and double scale modelling</a:t>
            </a:r>
            <a:endParaRPr sz="800"/>
          </a:p>
        </p:txBody>
      </p:sp>
      <p:pic>
        <p:nvPicPr>
          <p:cNvPr id="206" name="Google Shape;206;p27"/>
          <p:cNvPicPr preferRelativeResize="0"/>
          <p:nvPr/>
        </p:nvPicPr>
        <p:blipFill>
          <a:blip r:embed="rId4">
            <a:alphaModFix/>
          </a:blip>
          <a:stretch>
            <a:fillRect/>
          </a:stretch>
        </p:blipFill>
        <p:spPr>
          <a:xfrm>
            <a:off x="638688" y="2402475"/>
            <a:ext cx="3321425" cy="657475"/>
          </a:xfrm>
          <a:prstGeom prst="rect">
            <a:avLst/>
          </a:prstGeom>
          <a:noFill/>
          <a:ln>
            <a:noFill/>
          </a:ln>
        </p:spPr>
      </p:pic>
      <p:pic>
        <p:nvPicPr>
          <p:cNvPr id="207" name="Google Shape;207;p27"/>
          <p:cNvPicPr preferRelativeResize="0"/>
          <p:nvPr/>
        </p:nvPicPr>
        <p:blipFill rotWithShape="1">
          <a:blip r:embed="rId5">
            <a:alphaModFix/>
          </a:blip>
          <a:srcRect b="0" l="69917" r="0" t="0"/>
          <a:stretch/>
        </p:blipFill>
        <p:spPr>
          <a:xfrm>
            <a:off x="1052989" y="3748650"/>
            <a:ext cx="1253187" cy="588475"/>
          </a:xfrm>
          <a:prstGeom prst="rect">
            <a:avLst/>
          </a:prstGeom>
          <a:noFill/>
          <a:ln>
            <a:noFill/>
          </a:ln>
        </p:spPr>
      </p:pic>
      <p:sp>
        <p:nvSpPr>
          <p:cNvPr id="208" name="Google Shape;208;p27"/>
          <p:cNvSpPr txBox="1"/>
          <p:nvPr/>
        </p:nvSpPr>
        <p:spPr>
          <a:xfrm>
            <a:off x="457200" y="2036113"/>
            <a:ext cx="41148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 equation for homogenized Elasticity tensor is</a:t>
            </a:r>
            <a:endParaRPr sz="1000"/>
          </a:p>
        </p:txBody>
      </p:sp>
      <p:pic>
        <p:nvPicPr>
          <p:cNvPr id="209" name="Google Shape;209;p27"/>
          <p:cNvPicPr preferRelativeResize="0"/>
          <p:nvPr/>
        </p:nvPicPr>
        <p:blipFill rotWithShape="1">
          <a:blip r:embed="rId5">
            <a:alphaModFix/>
          </a:blip>
          <a:srcRect b="0" l="0" r="90754" t="0"/>
          <a:stretch/>
        </p:blipFill>
        <p:spPr>
          <a:xfrm>
            <a:off x="667825" y="3748650"/>
            <a:ext cx="385158" cy="588475"/>
          </a:xfrm>
          <a:prstGeom prst="rect">
            <a:avLst/>
          </a:prstGeom>
          <a:noFill/>
          <a:ln>
            <a:noFill/>
          </a:ln>
        </p:spPr>
      </p:pic>
      <p:pic>
        <p:nvPicPr>
          <p:cNvPr id="210" name="Google Shape;210;p27"/>
          <p:cNvPicPr preferRelativeResize="0"/>
          <p:nvPr/>
        </p:nvPicPr>
        <p:blipFill rotWithShape="1">
          <a:blip r:embed="rId4">
            <a:alphaModFix/>
          </a:blip>
          <a:srcRect b="7112" l="75506" r="12550" t="6983"/>
          <a:stretch/>
        </p:blipFill>
        <p:spPr>
          <a:xfrm>
            <a:off x="638700" y="3165150"/>
            <a:ext cx="248801" cy="354225"/>
          </a:xfrm>
          <a:prstGeom prst="rect">
            <a:avLst/>
          </a:prstGeom>
          <a:noFill/>
          <a:ln>
            <a:noFill/>
          </a:ln>
        </p:spPr>
      </p:pic>
      <p:sp>
        <p:nvSpPr>
          <p:cNvPr id="211" name="Google Shape;211;p27"/>
          <p:cNvSpPr txBox="1"/>
          <p:nvPr/>
        </p:nvSpPr>
        <p:spPr>
          <a:xfrm>
            <a:off x="853876" y="3180632"/>
            <a:ext cx="22590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a:t>
            </a:r>
            <a:r>
              <a:rPr lang="en" sz="1000"/>
              <a:t>s the strain field in the base cell</a:t>
            </a:r>
            <a:endParaRPr sz="1000"/>
          </a:p>
        </p:txBody>
      </p:sp>
      <p:sp>
        <p:nvSpPr>
          <p:cNvPr id="212" name="Google Shape;212;p27"/>
          <p:cNvSpPr txBox="1"/>
          <p:nvPr/>
        </p:nvSpPr>
        <p:spPr>
          <a:xfrm>
            <a:off x="638700" y="3590750"/>
            <a:ext cx="17886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Alternatively, we can write</a:t>
            </a:r>
            <a:endParaRPr sz="1000"/>
          </a:p>
        </p:txBody>
      </p:sp>
      <p:sp>
        <p:nvSpPr>
          <p:cNvPr id="213" name="Google Shape;213;p27"/>
          <p:cNvSpPr txBox="1"/>
          <p:nvPr/>
        </p:nvSpPr>
        <p:spPr>
          <a:xfrm>
            <a:off x="457200" y="4223125"/>
            <a:ext cx="4114800" cy="6984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000"/>
              <a:t> denotes the averaged elastic tensor whereas	     , the averaged stress tensor associated with the displacement vector  over the unit cell in load case kl, is a correction term reflecting the influence of the material microstructure of the unit cell</a:t>
            </a:r>
            <a:endParaRPr sz="1000"/>
          </a:p>
        </p:txBody>
      </p:sp>
      <p:pic>
        <p:nvPicPr>
          <p:cNvPr id="214" name="Google Shape;214;p27"/>
          <p:cNvPicPr preferRelativeResize="0"/>
          <p:nvPr/>
        </p:nvPicPr>
        <p:blipFill rotWithShape="1">
          <a:blip r:embed="rId5">
            <a:alphaModFix/>
          </a:blip>
          <a:srcRect b="29659" l="74176" r="13557" t="30118"/>
          <a:stretch/>
        </p:blipFill>
        <p:spPr>
          <a:xfrm>
            <a:off x="583823" y="4275525"/>
            <a:ext cx="447125" cy="207125"/>
          </a:xfrm>
          <a:prstGeom prst="rect">
            <a:avLst/>
          </a:prstGeom>
          <a:noFill/>
          <a:ln>
            <a:noFill/>
          </a:ln>
        </p:spPr>
      </p:pic>
      <p:pic>
        <p:nvPicPr>
          <p:cNvPr id="215" name="Google Shape;215;p27"/>
          <p:cNvPicPr preferRelativeResize="0"/>
          <p:nvPr/>
        </p:nvPicPr>
        <p:blipFill rotWithShape="1">
          <a:blip r:embed="rId5">
            <a:alphaModFix/>
          </a:blip>
          <a:srcRect b="25213" l="91445" r="0" t="23223"/>
          <a:stretch/>
        </p:blipFill>
        <p:spPr>
          <a:xfrm>
            <a:off x="3630666" y="4267461"/>
            <a:ext cx="277988" cy="236700"/>
          </a:xfrm>
          <a:prstGeom prst="rect">
            <a:avLst/>
          </a:prstGeom>
          <a:noFill/>
          <a:ln>
            <a:noFill/>
          </a:ln>
        </p:spPr>
      </p:pic>
      <p:pic>
        <p:nvPicPr>
          <p:cNvPr id="216" name="Google Shape;216;p27"/>
          <p:cNvPicPr preferRelativeResize="0"/>
          <p:nvPr/>
        </p:nvPicPr>
        <p:blipFill>
          <a:blip r:embed="rId6">
            <a:alphaModFix/>
          </a:blip>
          <a:stretch>
            <a:fillRect/>
          </a:stretch>
        </p:blipFill>
        <p:spPr>
          <a:xfrm>
            <a:off x="667825" y="1452200"/>
            <a:ext cx="3240826" cy="490840"/>
          </a:xfrm>
          <a:prstGeom prst="rect">
            <a:avLst/>
          </a:prstGeom>
          <a:noFill/>
          <a:ln>
            <a:noFill/>
          </a:ln>
        </p:spPr>
      </p:pic>
      <p:sp>
        <p:nvSpPr>
          <p:cNvPr id="217" name="Google Shape;217;p27"/>
          <p:cNvSpPr txBox="1"/>
          <p:nvPr/>
        </p:nvSpPr>
        <p:spPr>
          <a:xfrm>
            <a:off x="457200" y="1152800"/>
            <a:ext cx="41148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 homogenized equilibrium equation become</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8"/>
          <p:cNvSpPr txBox="1"/>
          <p:nvPr/>
        </p:nvSpPr>
        <p:spPr>
          <a:xfrm>
            <a:off x="457200" y="463375"/>
            <a:ext cx="42762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Periodic Boundary Conditions</a:t>
            </a:r>
            <a:endParaRPr sz="2400">
              <a:latin typeface="Helvetica Neue"/>
              <a:ea typeface="Helvetica Neue"/>
              <a:cs typeface="Helvetica Neue"/>
              <a:sym typeface="Helvetica Neue"/>
            </a:endParaRPr>
          </a:p>
        </p:txBody>
      </p:sp>
      <p:pic>
        <p:nvPicPr>
          <p:cNvPr id="223" name="Google Shape;223;p28"/>
          <p:cNvPicPr preferRelativeResize="0"/>
          <p:nvPr/>
        </p:nvPicPr>
        <p:blipFill>
          <a:blip r:embed="rId3">
            <a:alphaModFix/>
          </a:blip>
          <a:stretch>
            <a:fillRect/>
          </a:stretch>
        </p:blipFill>
        <p:spPr>
          <a:xfrm>
            <a:off x="5943725" y="863875"/>
            <a:ext cx="1789686" cy="1696449"/>
          </a:xfrm>
          <a:prstGeom prst="rect">
            <a:avLst/>
          </a:prstGeom>
          <a:noFill/>
          <a:ln>
            <a:noFill/>
          </a:ln>
        </p:spPr>
      </p:pic>
      <p:pic>
        <p:nvPicPr>
          <p:cNvPr id="224" name="Google Shape;224;p28"/>
          <p:cNvPicPr preferRelativeResize="0"/>
          <p:nvPr/>
        </p:nvPicPr>
        <p:blipFill rotWithShape="1">
          <a:blip r:embed="rId4">
            <a:alphaModFix/>
          </a:blip>
          <a:srcRect b="2806" l="6646" r="5664" t="9505"/>
          <a:stretch/>
        </p:blipFill>
        <p:spPr>
          <a:xfrm>
            <a:off x="6949050" y="3151575"/>
            <a:ext cx="1374225" cy="1374225"/>
          </a:xfrm>
          <a:prstGeom prst="rect">
            <a:avLst/>
          </a:prstGeom>
          <a:noFill/>
          <a:ln>
            <a:noFill/>
          </a:ln>
        </p:spPr>
      </p:pic>
      <p:pic>
        <p:nvPicPr>
          <p:cNvPr id="225" name="Google Shape;225;p28"/>
          <p:cNvPicPr preferRelativeResize="0"/>
          <p:nvPr/>
        </p:nvPicPr>
        <p:blipFill rotWithShape="1">
          <a:blip r:embed="rId5">
            <a:alphaModFix/>
          </a:blip>
          <a:srcRect b="3174" l="5840" r="6471" t="9137"/>
          <a:stretch/>
        </p:blipFill>
        <p:spPr>
          <a:xfrm>
            <a:off x="5389138" y="3151575"/>
            <a:ext cx="1407512" cy="1374226"/>
          </a:xfrm>
          <a:prstGeom prst="rect">
            <a:avLst/>
          </a:prstGeom>
          <a:noFill/>
          <a:ln>
            <a:noFill/>
          </a:ln>
        </p:spPr>
      </p:pic>
      <p:sp>
        <p:nvSpPr>
          <p:cNvPr id="226" name="Google Shape;226;p28"/>
          <p:cNvSpPr txBox="1"/>
          <p:nvPr/>
        </p:nvSpPr>
        <p:spPr>
          <a:xfrm>
            <a:off x="457200" y="1142375"/>
            <a:ext cx="36576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The process of homogenization requires the displacements corresponding to uniform strain fields, i.e.</a:t>
            </a:r>
            <a:endParaRPr sz="800"/>
          </a:p>
        </p:txBody>
      </p:sp>
      <p:sp>
        <p:nvSpPr>
          <p:cNvPr id="227" name="Google Shape;227;p28"/>
          <p:cNvSpPr txBox="1"/>
          <p:nvPr/>
        </p:nvSpPr>
        <p:spPr>
          <a:xfrm>
            <a:off x="5979350" y="2560325"/>
            <a:ext cx="1754100" cy="2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Figure: </a:t>
            </a:r>
            <a:r>
              <a:rPr lang="en" sz="800"/>
              <a:t>Representative Base cell</a:t>
            </a:r>
            <a:endParaRPr sz="800"/>
          </a:p>
        </p:txBody>
      </p:sp>
      <p:sp>
        <p:nvSpPr>
          <p:cNvPr id="228" name="Google Shape;228;p28"/>
          <p:cNvSpPr txBox="1"/>
          <p:nvPr/>
        </p:nvSpPr>
        <p:spPr>
          <a:xfrm>
            <a:off x="5186300" y="4684600"/>
            <a:ext cx="3657600" cy="24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Figure: (a) </a:t>
            </a:r>
            <a:r>
              <a:rPr lang="en" sz="800"/>
              <a:t>PBCs for [1 0 0]T and [0 1 0]T cases, (b) PBCs for [0 0 1]T case</a:t>
            </a:r>
            <a:endParaRPr sz="800"/>
          </a:p>
        </p:txBody>
      </p:sp>
      <p:sp>
        <p:nvSpPr>
          <p:cNvPr id="229" name="Google Shape;229;p28"/>
          <p:cNvSpPr txBox="1"/>
          <p:nvPr/>
        </p:nvSpPr>
        <p:spPr>
          <a:xfrm>
            <a:off x="5943725" y="4482450"/>
            <a:ext cx="4116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(a)</a:t>
            </a:r>
            <a:endParaRPr sz="800"/>
          </a:p>
        </p:txBody>
      </p:sp>
      <p:sp>
        <p:nvSpPr>
          <p:cNvPr id="230" name="Google Shape;230;p28"/>
          <p:cNvSpPr txBox="1"/>
          <p:nvPr/>
        </p:nvSpPr>
        <p:spPr>
          <a:xfrm>
            <a:off x="7510200" y="4449600"/>
            <a:ext cx="4812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(b)</a:t>
            </a:r>
            <a:endParaRPr sz="800"/>
          </a:p>
        </p:txBody>
      </p:sp>
      <p:sp>
        <p:nvSpPr>
          <p:cNvPr id="231" name="Google Shape;231;p28"/>
          <p:cNvSpPr txBox="1"/>
          <p:nvPr/>
        </p:nvSpPr>
        <p:spPr>
          <a:xfrm>
            <a:off x="510300" y="3777425"/>
            <a:ext cx="26964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Similarly for the case [0 0 1]T, we have following PBCs </a:t>
            </a:r>
            <a:endParaRPr sz="800"/>
          </a:p>
        </p:txBody>
      </p:sp>
      <p:pic>
        <p:nvPicPr>
          <p:cNvPr id="232" name="Google Shape;232;p28"/>
          <p:cNvPicPr preferRelativeResize="0"/>
          <p:nvPr/>
        </p:nvPicPr>
        <p:blipFill>
          <a:blip r:embed="rId6">
            <a:alphaModFix/>
          </a:blip>
          <a:stretch>
            <a:fillRect/>
          </a:stretch>
        </p:blipFill>
        <p:spPr>
          <a:xfrm>
            <a:off x="643678" y="4044125"/>
            <a:ext cx="1432921" cy="459946"/>
          </a:xfrm>
          <a:prstGeom prst="rect">
            <a:avLst/>
          </a:prstGeom>
          <a:noFill/>
          <a:ln>
            <a:noFill/>
          </a:ln>
        </p:spPr>
      </p:pic>
      <p:pic>
        <p:nvPicPr>
          <p:cNvPr id="233" name="Google Shape;233;p28"/>
          <p:cNvPicPr preferRelativeResize="0"/>
          <p:nvPr/>
        </p:nvPicPr>
        <p:blipFill>
          <a:blip r:embed="rId7">
            <a:alphaModFix/>
          </a:blip>
          <a:stretch>
            <a:fillRect/>
          </a:stretch>
        </p:blipFill>
        <p:spPr>
          <a:xfrm>
            <a:off x="643675" y="4567149"/>
            <a:ext cx="1665107" cy="451101"/>
          </a:xfrm>
          <a:prstGeom prst="rect">
            <a:avLst/>
          </a:prstGeom>
          <a:noFill/>
          <a:ln>
            <a:noFill/>
          </a:ln>
        </p:spPr>
      </p:pic>
      <p:pic>
        <p:nvPicPr>
          <p:cNvPr id="234" name="Google Shape;234;p28"/>
          <p:cNvPicPr preferRelativeResize="0"/>
          <p:nvPr/>
        </p:nvPicPr>
        <p:blipFill>
          <a:blip r:embed="rId8">
            <a:alphaModFix/>
          </a:blip>
          <a:stretch>
            <a:fillRect/>
          </a:stretch>
        </p:blipFill>
        <p:spPr>
          <a:xfrm>
            <a:off x="643675" y="1507675"/>
            <a:ext cx="1884574" cy="148025"/>
          </a:xfrm>
          <a:prstGeom prst="rect">
            <a:avLst/>
          </a:prstGeom>
          <a:noFill/>
          <a:ln>
            <a:noFill/>
          </a:ln>
        </p:spPr>
      </p:pic>
      <p:sp>
        <p:nvSpPr>
          <p:cNvPr id="235" name="Google Shape;235;p28"/>
          <p:cNvSpPr txBox="1"/>
          <p:nvPr/>
        </p:nvSpPr>
        <p:spPr>
          <a:xfrm>
            <a:off x="5943725" y="1596900"/>
            <a:ext cx="2982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q1</a:t>
            </a:r>
            <a:endParaRPr sz="600"/>
          </a:p>
        </p:txBody>
      </p:sp>
      <p:sp>
        <p:nvSpPr>
          <p:cNvPr id="236" name="Google Shape;236;p28"/>
          <p:cNvSpPr txBox="1"/>
          <p:nvPr/>
        </p:nvSpPr>
        <p:spPr>
          <a:xfrm>
            <a:off x="6796650" y="787675"/>
            <a:ext cx="2982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q2</a:t>
            </a:r>
            <a:endParaRPr sz="600"/>
          </a:p>
        </p:txBody>
      </p:sp>
      <p:sp>
        <p:nvSpPr>
          <p:cNvPr id="237" name="Google Shape;237;p28"/>
          <p:cNvSpPr txBox="1"/>
          <p:nvPr/>
        </p:nvSpPr>
        <p:spPr>
          <a:xfrm>
            <a:off x="446550" y="2475450"/>
            <a:ext cx="2823900" cy="1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From symmetry of loading about q1 and periodicity, we get </a:t>
            </a:r>
            <a:endParaRPr sz="800"/>
          </a:p>
        </p:txBody>
      </p:sp>
      <p:pic>
        <p:nvPicPr>
          <p:cNvPr id="238" name="Google Shape;238;p28"/>
          <p:cNvPicPr preferRelativeResize="0"/>
          <p:nvPr/>
        </p:nvPicPr>
        <p:blipFill>
          <a:blip r:embed="rId9">
            <a:alphaModFix/>
          </a:blip>
          <a:stretch>
            <a:fillRect/>
          </a:stretch>
        </p:blipFill>
        <p:spPr>
          <a:xfrm>
            <a:off x="643675" y="1870201"/>
            <a:ext cx="3471127" cy="435529"/>
          </a:xfrm>
          <a:prstGeom prst="rect">
            <a:avLst/>
          </a:prstGeom>
          <a:noFill/>
          <a:ln>
            <a:noFill/>
          </a:ln>
        </p:spPr>
      </p:pic>
      <p:sp>
        <p:nvSpPr>
          <p:cNvPr id="239" name="Google Shape;239;p28"/>
          <p:cNvSpPr txBox="1"/>
          <p:nvPr/>
        </p:nvSpPr>
        <p:spPr>
          <a:xfrm>
            <a:off x="457200" y="1602800"/>
            <a:ext cx="13743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From periodicity, we have</a:t>
            </a:r>
            <a:endParaRPr sz="800"/>
          </a:p>
        </p:txBody>
      </p:sp>
      <p:sp>
        <p:nvSpPr>
          <p:cNvPr id="240" name="Google Shape;240;p28"/>
          <p:cNvSpPr txBox="1"/>
          <p:nvPr/>
        </p:nvSpPr>
        <p:spPr>
          <a:xfrm>
            <a:off x="457200" y="3042251"/>
            <a:ext cx="32424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Similarly, f</a:t>
            </a:r>
            <a:r>
              <a:rPr lang="en" sz="800">
                <a:solidFill>
                  <a:schemeClr val="dk1"/>
                </a:solidFill>
              </a:rPr>
              <a:t>rom symmetry of loading about q2 and periodicity, we get </a:t>
            </a:r>
            <a:endParaRPr sz="800">
              <a:solidFill>
                <a:schemeClr val="dk1"/>
              </a:solidFill>
            </a:endParaRPr>
          </a:p>
          <a:p>
            <a:pPr indent="0" lvl="0" marL="0" rtl="0" algn="l">
              <a:spcBef>
                <a:spcPts val="0"/>
              </a:spcBef>
              <a:spcAft>
                <a:spcPts val="0"/>
              </a:spcAft>
              <a:buNone/>
            </a:pPr>
            <a:r>
              <a:t/>
            </a:r>
            <a:endParaRPr/>
          </a:p>
        </p:txBody>
      </p:sp>
      <p:pic>
        <p:nvPicPr>
          <p:cNvPr id="241" name="Google Shape;241;p28"/>
          <p:cNvPicPr preferRelativeResize="0"/>
          <p:nvPr/>
        </p:nvPicPr>
        <p:blipFill>
          <a:blip r:embed="rId10">
            <a:alphaModFix/>
          </a:blip>
          <a:stretch>
            <a:fillRect/>
          </a:stretch>
        </p:blipFill>
        <p:spPr>
          <a:xfrm>
            <a:off x="643675" y="2708550"/>
            <a:ext cx="1554361" cy="186154"/>
          </a:xfrm>
          <a:prstGeom prst="rect">
            <a:avLst/>
          </a:prstGeom>
          <a:noFill/>
          <a:ln>
            <a:noFill/>
          </a:ln>
        </p:spPr>
      </p:pic>
      <p:pic>
        <p:nvPicPr>
          <p:cNvPr id="242" name="Google Shape;242;p28"/>
          <p:cNvPicPr preferRelativeResize="0"/>
          <p:nvPr/>
        </p:nvPicPr>
        <p:blipFill>
          <a:blip r:embed="rId11">
            <a:alphaModFix/>
          </a:blip>
          <a:stretch>
            <a:fillRect/>
          </a:stretch>
        </p:blipFill>
        <p:spPr>
          <a:xfrm>
            <a:off x="711447" y="2902099"/>
            <a:ext cx="1554361" cy="181500"/>
          </a:xfrm>
          <a:prstGeom prst="rect">
            <a:avLst/>
          </a:prstGeom>
          <a:noFill/>
          <a:ln>
            <a:noFill/>
          </a:ln>
        </p:spPr>
      </p:pic>
      <p:pic>
        <p:nvPicPr>
          <p:cNvPr id="243" name="Google Shape;243;p28"/>
          <p:cNvPicPr preferRelativeResize="0"/>
          <p:nvPr/>
        </p:nvPicPr>
        <p:blipFill>
          <a:blip r:embed="rId12">
            <a:alphaModFix/>
          </a:blip>
          <a:stretch>
            <a:fillRect/>
          </a:stretch>
        </p:blipFill>
        <p:spPr>
          <a:xfrm>
            <a:off x="711450" y="3282125"/>
            <a:ext cx="1554350" cy="196848"/>
          </a:xfrm>
          <a:prstGeom prst="rect">
            <a:avLst/>
          </a:prstGeom>
          <a:noFill/>
          <a:ln>
            <a:noFill/>
          </a:ln>
        </p:spPr>
      </p:pic>
      <p:pic>
        <p:nvPicPr>
          <p:cNvPr id="244" name="Google Shape;244;p28"/>
          <p:cNvPicPr preferRelativeResize="0"/>
          <p:nvPr/>
        </p:nvPicPr>
        <p:blipFill>
          <a:blip r:embed="rId13">
            <a:alphaModFix/>
          </a:blip>
          <a:stretch>
            <a:fillRect/>
          </a:stretch>
        </p:blipFill>
        <p:spPr>
          <a:xfrm>
            <a:off x="720586" y="3485177"/>
            <a:ext cx="1418598" cy="174222"/>
          </a:xfrm>
          <a:prstGeom prst="rect">
            <a:avLst/>
          </a:prstGeom>
          <a:noFill/>
          <a:ln>
            <a:noFill/>
          </a:ln>
        </p:spPr>
      </p:pic>
      <p:pic>
        <p:nvPicPr>
          <p:cNvPr id="245" name="Google Shape;245;p28"/>
          <p:cNvPicPr preferRelativeResize="0"/>
          <p:nvPr/>
        </p:nvPicPr>
        <p:blipFill>
          <a:blip r:embed="rId10">
            <a:alphaModFix/>
          </a:blip>
          <a:stretch>
            <a:fillRect/>
          </a:stretch>
        </p:blipFill>
        <p:spPr>
          <a:xfrm>
            <a:off x="596524" y="2758450"/>
            <a:ext cx="1554361" cy="186154"/>
          </a:xfrm>
          <a:prstGeom prst="rect">
            <a:avLst/>
          </a:prstGeom>
          <a:noFill/>
          <a:ln>
            <a:noFill/>
          </a:ln>
        </p:spPr>
      </p:pic>
      <p:pic>
        <p:nvPicPr>
          <p:cNvPr id="246" name="Google Shape;246;p28"/>
          <p:cNvPicPr preferRelativeResize="0"/>
          <p:nvPr/>
        </p:nvPicPr>
        <p:blipFill>
          <a:blip r:embed="rId13">
            <a:alphaModFix/>
          </a:blip>
          <a:stretch>
            <a:fillRect/>
          </a:stretch>
        </p:blipFill>
        <p:spPr>
          <a:xfrm>
            <a:off x="664409" y="3025252"/>
            <a:ext cx="1418598" cy="174222"/>
          </a:xfrm>
          <a:prstGeom prst="rect">
            <a:avLst/>
          </a:prstGeom>
          <a:noFill/>
          <a:ln>
            <a:noFill/>
          </a:ln>
        </p:spPr>
      </p:pic>
      <p:pic>
        <p:nvPicPr>
          <p:cNvPr id="247" name="Google Shape;247;p28"/>
          <p:cNvPicPr preferRelativeResize="0"/>
          <p:nvPr/>
        </p:nvPicPr>
        <p:blipFill>
          <a:blip r:embed="rId14">
            <a:alphaModFix/>
          </a:blip>
          <a:stretch>
            <a:fillRect/>
          </a:stretch>
        </p:blipFill>
        <p:spPr>
          <a:xfrm>
            <a:off x="666926" y="3280115"/>
            <a:ext cx="1554349" cy="429570"/>
          </a:xfrm>
          <a:prstGeom prst="rect">
            <a:avLst/>
          </a:prstGeom>
          <a:noFill/>
          <a:ln>
            <a:noFill/>
          </a:ln>
        </p:spPr>
      </p:pic>
      <p:sp>
        <p:nvSpPr>
          <p:cNvPr id="248" name="Google Shape;248;p28"/>
          <p:cNvSpPr txBox="1"/>
          <p:nvPr/>
        </p:nvSpPr>
        <p:spPr>
          <a:xfrm>
            <a:off x="457200" y="2487775"/>
            <a:ext cx="36576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Therefore, final set of PBCs</a:t>
            </a:r>
            <a:endParaRPr sz="800"/>
          </a:p>
        </p:txBody>
      </p:sp>
      <p:sp>
        <p:nvSpPr>
          <p:cNvPr id="249" name="Google Shape;249;p28"/>
          <p:cNvSpPr txBox="1"/>
          <p:nvPr/>
        </p:nvSpPr>
        <p:spPr>
          <a:xfrm>
            <a:off x="457200" y="2328481"/>
            <a:ext cx="3657600" cy="1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For [1 0 0]T and [0 1 0]T strain fields</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37"/>
                                        </p:tgtEl>
                                      </p:cBhvr>
                                    </p:animEffect>
                                    <p:set>
                                      <p:cBhvr>
                                        <p:cTn dur="1" fill="hold">
                                          <p:stCondLst>
                                            <p:cond delay="0"/>
                                          </p:stCondLst>
                                        </p:cTn>
                                        <p:tgtEl>
                                          <p:spTgt spid="2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40"/>
                                        </p:tgtEl>
                                      </p:cBhvr>
                                    </p:animEffect>
                                    <p:set>
                                      <p:cBhvr>
                                        <p:cTn dur="1" fill="hold">
                                          <p:stCondLst>
                                            <p:cond delay="0"/>
                                          </p:stCondLst>
                                        </p:cTn>
                                        <p:tgtEl>
                                          <p:spTgt spid="2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41"/>
                                        </p:tgtEl>
                                      </p:cBhvr>
                                    </p:animEffect>
                                    <p:set>
                                      <p:cBhvr>
                                        <p:cTn dur="1" fill="hold">
                                          <p:stCondLst>
                                            <p:cond delay="0"/>
                                          </p:stCondLst>
                                        </p:cTn>
                                        <p:tgtEl>
                                          <p:spTgt spid="2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42"/>
                                        </p:tgtEl>
                                      </p:cBhvr>
                                    </p:animEffect>
                                    <p:set>
                                      <p:cBhvr>
                                        <p:cTn dur="1" fill="hold">
                                          <p:stCondLst>
                                            <p:cond delay="0"/>
                                          </p:stCondLst>
                                        </p:cTn>
                                        <p:tgtEl>
                                          <p:spTgt spid="2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43"/>
                                        </p:tgtEl>
                                      </p:cBhvr>
                                    </p:animEffect>
                                    <p:set>
                                      <p:cBhvr>
                                        <p:cTn dur="1" fill="hold">
                                          <p:stCondLst>
                                            <p:cond delay="0"/>
                                          </p:stCondLst>
                                        </p:cTn>
                                        <p:tgtEl>
                                          <p:spTgt spid="2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44"/>
                                        </p:tgtEl>
                                      </p:cBhvr>
                                    </p:animEffect>
                                    <p:set>
                                      <p:cBhvr>
                                        <p:cTn dur="1" fill="hold">
                                          <p:stCondLst>
                                            <p:cond delay="0"/>
                                          </p:stCondLst>
                                        </p:cTn>
                                        <p:tgtEl>
                                          <p:spTgt spid="2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9"/>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Penalty Method</a:t>
            </a:r>
            <a:endParaRPr sz="2400">
              <a:latin typeface="Helvetica Neue"/>
              <a:ea typeface="Helvetica Neue"/>
              <a:cs typeface="Helvetica Neue"/>
              <a:sym typeface="Helvetica Neue"/>
            </a:endParaRPr>
          </a:p>
        </p:txBody>
      </p:sp>
      <p:pic>
        <p:nvPicPr>
          <p:cNvPr id="255" name="Google Shape;255;p29"/>
          <p:cNvPicPr preferRelativeResize="0"/>
          <p:nvPr/>
        </p:nvPicPr>
        <p:blipFill>
          <a:blip r:embed="rId3">
            <a:alphaModFix/>
          </a:blip>
          <a:stretch>
            <a:fillRect/>
          </a:stretch>
        </p:blipFill>
        <p:spPr>
          <a:xfrm>
            <a:off x="5180950" y="1026890"/>
            <a:ext cx="1493538" cy="1525376"/>
          </a:xfrm>
          <a:prstGeom prst="rect">
            <a:avLst/>
          </a:prstGeom>
          <a:noFill/>
          <a:ln>
            <a:noFill/>
          </a:ln>
        </p:spPr>
      </p:pic>
      <p:pic>
        <p:nvPicPr>
          <p:cNvPr id="256" name="Google Shape;256;p29"/>
          <p:cNvPicPr preferRelativeResize="0"/>
          <p:nvPr/>
        </p:nvPicPr>
        <p:blipFill>
          <a:blip r:embed="rId4">
            <a:alphaModFix/>
          </a:blip>
          <a:stretch>
            <a:fillRect/>
          </a:stretch>
        </p:blipFill>
        <p:spPr>
          <a:xfrm>
            <a:off x="7028931" y="1028421"/>
            <a:ext cx="1493548" cy="1522289"/>
          </a:xfrm>
          <a:prstGeom prst="rect">
            <a:avLst/>
          </a:prstGeom>
          <a:noFill/>
          <a:ln>
            <a:noFill/>
          </a:ln>
        </p:spPr>
      </p:pic>
      <p:pic>
        <p:nvPicPr>
          <p:cNvPr id="257" name="Google Shape;257;p29"/>
          <p:cNvPicPr preferRelativeResize="0"/>
          <p:nvPr/>
        </p:nvPicPr>
        <p:blipFill>
          <a:blip r:embed="rId5">
            <a:alphaModFix/>
          </a:blip>
          <a:stretch>
            <a:fillRect/>
          </a:stretch>
        </p:blipFill>
        <p:spPr>
          <a:xfrm>
            <a:off x="6133702" y="2801221"/>
            <a:ext cx="1493547" cy="1522262"/>
          </a:xfrm>
          <a:prstGeom prst="rect">
            <a:avLst/>
          </a:prstGeom>
          <a:noFill/>
          <a:ln>
            <a:noFill/>
          </a:ln>
        </p:spPr>
      </p:pic>
      <p:sp>
        <p:nvSpPr>
          <p:cNvPr id="258" name="Google Shape;258;p29"/>
          <p:cNvSpPr txBox="1"/>
          <p:nvPr/>
        </p:nvSpPr>
        <p:spPr>
          <a:xfrm>
            <a:off x="4193550" y="4546500"/>
            <a:ext cx="4888200" cy="30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Figure: Deformation of the base cell for the strain fields (a) </a:t>
            </a:r>
            <a:r>
              <a:rPr lang="en" sz="800">
                <a:solidFill>
                  <a:schemeClr val="dk1"/>
                </a:solidFill>
              </a:rPr>
              <a:t>ε </a:t>
            </a:r>
            <a:r>
              <a:rPr lang="en" sz="800"/>
              <a:t>= [1 0 0] T, (b) </a:t>
            </a:r>
            <a:r>
              <a:rPr lang="en" sz="800">
                <a:solidFill>
                  <a:schemeClr val="dk1"/>
                </a:solidFill>
              </a:rPr>
              <a:t>ε </a:t>
            </a:r>
            <a:r>
              <a:rPr lang="en" sz="800"/>
              <a:t>= [0 1 0] T, </a:t>
            </a:r>
            <a:r>
              <a:rPr lang="en" sz="800"/>
              <a:t>(c)</a:t>
            </a:r>
            <a:r>
              <a:rPr lang="en" sz="800"/>
              <a:t> ε = [0 0 1] T</a:t>
            </a:r>
            <a:endParaRPr sz="800"/>
          </a:p>
        </p:txBody>
      </p:sp>
      <p:sp>
        <p:nvSpPr>
          <p:cNvPr id="259" name="Google Shape;259;p29"/>
          <p:cNvSpPr txBox="1"/>
          <p:nvPr/>
        </p:nvSpPr>
        <p:spPr>
          <a:xfrm>
            <a:off x="457200" y="1396250"/>
            <a:ext cx="3660000" cy="30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[C]{U} = {Q}</a:t>
            </a:r>
            <a:endParaRPr/>
          </a:p>
        </p:txBody>
      </p:sp>
      <p:sp>
        <p:nvSpPr>
          <p:cNvPr id="260" name="Google Shape;260;p29"/>
          <p:cNvSpPr txBox="1"/>
          <p:nvPr/>
        </p:nvSpPr>
        <p:spPr>
          <a:xfrm>
            <a:off x="457200" y="1047550"/>
            <a:ext cx="36600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Let these conditions on the displacements {U} can be written as</a:t>
            </a:r>
            <a:endParaRPr sz="1000"/>
          </a:p>
        </p:txBody>
      </p:sp>
      <p:sp>
        <p:nvSpPr>
          <p:cNvPr id="261" name="Google Shape;261;p29"/>
          <p:cNvSpPr txBox="1"/>
          <p:nvPr/>
        </p:nvSpPr>
        <p:spPr>
          <a:xfrm>
            <a:off x="5719375" y="2501031"/>
            <a:ext cx="416700" cy="3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(a)</a:t>
            </a:r>
            <a:endParaRPr sz="800"/>
          </a:p>
        </p:txBody>
      </p:sp>
      <p:sp>
        <p:nvSpPr>
          <p:cNvPr id="262" name="Google Shape;262;p29"/>
          <p:cNvSpPr txBox="1"/>
          <p:nvPr/>
        </p:nvSpPr>
        <p:spPr>
          <a:xfrm>
            <a:off x="7646900" y="2498825"/>
            <a:ext cx="4167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(b)</a:t>
            </a:r>
            <a:endParaRPr sz="800"/>
          </a:p>
        </p:txBody>
      </p:sp>
      <p:sp>
        <p:nvSpPr>
          <p:cNvPr id="263" name="Google Shape;263;p29"/>
          <p:cNvSpPr txBox="1"/>
          <p:nvPr/>
        </p:nvSpPr>
        <p:spPr>
          <a:xfrm>
            <a:off x="6655175" y="4323475"/>
            <a:ext cx="450600" cy="30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(c)</a:t>
            </a:r>
            <a:endParaRPr sz="800"/>
          </a:p>
        </p:txBody>
      </p:sp>
      <p:sp>
        <p:nvSpPr>
          <p:cNvPr id="264" name="Google Shape;264;p29"/>
          <p:cNvSpPr txBox="1"/>
          <p:nvPr/>
        </p:nvSpPr>
        <p:spPr>
          <a:xfrm>
            <a:off x="457200" y="1698950"/>
            <a:ext cx="3660000" cy="27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Let {t} be the difference between [C]{U} and {Q}</a:t>
            </a:r>
            <a:endParaRPr sz="1000"/>
          </a:p>
          <a:p>
            <a:pPr indent="0" lvl="0" marL="0" rtl="0" algn="l">
              <a:spcBef>
                <a:spcPts val="0"/>
              </a:spcBef>
              <a:spcAft>
                <a:spcPts val="0"/>
              </a:spcAft>
              <a:buNone/>
            </a:pPr>
            <a:r>
              <a:t/>
            </a:r>
            <a:endParaRPr sz="800"/>
          </a:p>
          <a:p>
            <a:pPr indent="0" lvl="0" marL="0" rtl="0" algn="ctr">
              <a:spcBef>
                <a:spcPts val="0"/>
              </a:spcBef>
              <a:spcAft>
                <a:spcPts val="0"/>
              </a:spcAft>
              <a:buNone/>
            </a:pPr>
            <a:r>
              <a:rPr lang="en"/>
              <a:t>{t} = [C]{U} − {Q}</a:t>
            </a:r>
            <a:endParaRPr/>
          </a:p>
          <a:p>
            <a:pPr indent="0" lvl="0" marL="0" rtl="0" algn="l">
              <a:spcBef>
                <a:spcPts val="0"/>
              </a:spcBef>
              <a:spcAft>
                <a:spcPts val="0"/>
              </a:spcAft>
              <a:buNone/>
            </a:pPr>
            <a:r>
              <a:t/>
            </a:r>
            <a:endParaRPr sz="800"/>
          </a:p>
          <a:p>
            <a:pPr indent="0" lvl="0" marL="0" rtl="0" algn="l">
              <a:spcBef>
                <a:spcPts val="0"/>
              </a:spcBef>
              <a:spcAft>
                <a:spcPts val="0"/>
              </a:spcAft>
              <a:buNone/>
            </a:pPr>
            <a:r>
              <a:rPr lang="en" sz="1000"/>
              <a:t>such that {t} = {0} implies that the constraints are satisfied.</a:t>
            </a:r>
            <a:endParaRPr sz="1000"/>
          </a:p>
          <a:p>
            <a:pPr indent="0" lvl="0" marL="0" rtl="0" algn="l">
              <a:spcBef>
                <a:spcPts val="0"/>
              </a:spcBef>
              <a:spcAft>
                <a:spcPts val="0"/>
              </a:spcAft>
              <a:buNone/>
            </a:pPr>
            <a:r>
              <a:rPr lang="en" sz="1000"/>
              <a:t>We modify the potential energy term to include a penalty term</a:t>
            </a:r>
            <a:endParaRPr sz="1000"/>
          </a:p>
          <a:p>
            <a:pPr indent="0" lvl="0" marL="0" rtl="0" algn="l">
              <a:spcBef>
                <a:spcPts val="0"/>
              </a:spcBef>
              <a:spcAft>
                <a:spcPts val="0"/>
              </a:spcAft>
              <a:buNone/>
            </a:pPr>
            <a:r>
              <a:t/>
            </a:r>
            <a:endParaRPr sz="800"/>
          </a:p>
          <a:p>
            <a:pPr indent="0" lvl="0" marL="0" rtl="0" algn="ctr">
              <a:spcBef>
                <a:spcPts val="0"/>
              </a:spcBef>
              <a:spcAft>
                <a:spcPts val="0"/>
              </a:spcAft>
              <a:buNone/>
            </a:pPr>
            <a:r>
              <a:rPr lang="en"/>
              <a:t>Π = ½{U}’ [K]{U} − {U}’ {F} + ½{t}’[α]{t}</a:t>
            </a:r>
            <a:endParaRPr/>
          </a:p>
          <a:p>
            <a:pPr indent="0" lvl="0" marL="0" rtl="0" algn="l">
              <a:spcBef>
                <a:spcPts val="0"/>
              </a:spcBef>
              <a:spcAft>
                <a:spcPts val="0"/>
              </a:spcAft>
              <a:buNone/>
            </a:pPr>
            <a:r>
              <a:t/>
            </a:r>
            <a:endParaRPr sz="800"/>
          </a:p>
          <a:p>
            <a:pPr indent="0" lvl="0" marL="0" rtl="0" algn="l">
              <a:spcBef>
                <a:spcPts val="0"/>
              </a:spcBef>
              <a:spcAft>
                <a:spcPts val="0"/>
              </a:spcAft>
              <a:buNone/>
            </a:pPr>
            <a:r>
              <a:rPr lang="en" sz="1000"/>
              <a:t>For minimum potential energy condition, {∂Π/∂U} = {0}, this implies</a:t>
            </a:r>
            <a:endParaRPr sz="1000"/>
          </a:p>
          <a:p>
            <a:pPr indent="0" lvl="0" marL="0" rtl="0" algn="l">
              <a:spcBef>
                <a:spcPts val="0"/>
              </a:spcBef>
              <a:spcAft>
                <a:spcPts val="0"/>
              </a:spcAft>
              <a:buNone/>
            </a:pPr>
            <a:r>
              <a:t/>
            </a:r>
            <a:endParaRPr sz="800"/>
          </a:p>
          <a:p>
            <a:pPr indent="0" lvl="0" marL="0" rtl="0" algn="ctr">
              <a:spcBef>
                <a:spcPts val="0"/>
              </a:spcBef>
              <a:spcAft>
                <a:spcPts val="0"/>
              </a:spcAft>
              <a:buNone/>
            </a:pPr>
            <a:r>
              <a:rPr lang="en"/>
              <a:t>([K] + [C]’[α][C]){U} = {F} + [C]’[α]{Q}</a:t>
            </a:r>
            <a:endParaRPr/>
          </a:p>
          <a:p>
            <a:pPr indent="0" lvl="0" marL="0" rtl="0" algn="l">
              <a:spcBef>
                <a:spcPts val="0"/>
              </a:spcBef>
              <a:spcAft>
                <a:spcPts val="0"/>
              </a:spcAft>
              <a:buNone/>
            </a:pPr>
            <a:r>
              <a:t/>
            </a:r>
            <a:endParaRPr sz="800"/>
          </a:p>
          <a:p>
            <a:pPr indent="0" lvl="0" marL="0" rtl="0" algn="l">
              <a:spcBef>
                <a:spcPts val="0"/>
              </a:spcBef>
              <a:spcAft>
                <a:spcPts val="0"/>
              </a:spcAft>
              <a:buNone/>
            </a:pPr>
            <a:r>
              <a:rPr lang="en" sz="1000"/>
              <a:t>All constraints are given equal priority therefore [α] = α[</a:t>
            </a:r>
            <a:r>
              <a:rPr i="1" lang="en" sz="1000"/>
              <a:t>I</a:t>
            </a:r>
            <a:r>
              <a:rPr lang="en" sz="1000"/>
              <a:t>] and α is significantly large to ensure constraint violation is negligible.</a:t>
            </a:r>
            <a:endParaRPr sz="1000"/>
          </a:p>
          <a:p>
            <a:pPr indent="0" lvl="0" marL="0" rtl="0" algn="l">
              <a:spcBef>
                <a:spcPts val="0"/>
              </a:spcBef>
              <a:spcAft>
                <a:spcPts val="0"/>
              </a:spcAft>
              <a:buNone/>
            </a:pPr>
            <a:r>
              <a:t/>
            </a:r>
            <a:endParaRPr sz="800"/>
          </a:p>
          <a:p>
            <a:pPr indent="0" lvl="0" marL="0" rtl="0" algn="ctr">
              <a:spcBef>
                <a:spcPts val="0"/>
              </a:spcBef>
              <a:spcAft>
                <a:spcPts val="0"/>
              </a:spcAft>
              <a:buNone/>
            </a:pPr>
            <a:r>
              <a:rPr lang="en"/>
              <a:t>([K] + α[C]’[C]){U} = {F} + α[C]’{Q}</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1"/>
                                        <p:tgtEl>
                                          <p:spTgt spid="2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1"/>
                                        <p:tgtEl>
                                          <p:spTgt spid="2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1"/>
                                        <p:tgtEl>
                                          <p:spTgt spid="2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Effect filter="fade" transition="in">
                                      <p:cBhvr>
                                        <p:cTn dur="1"/>
                                        <p:tgtEl>
                                          <p:spTgt spid="2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4" st="4"/>
                                            </p:txEl>
                                          </p:spTgt>
                                        </p:tgtEl>
                                        <p:attrNameLst>
                                          <p:attrName>style.visibility</p:attrName>
                                        </p:attrNameLst>
                                      </p:cBhvr>
                                      <p:to>
                                        <p:strVal val="visible"/>
                                      </p:to>
                                    </p:set>
                                    <p:animEffect filter="fade" transition="in">
                                      <p:cBhvr>
                                        <p:cTn dur="1"/>
                                        <p:tgtEl>
                                          <p:spTgt spid="2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5" st="5"/>
                                            </p:txEl>
                                          </p:spTgt>
                                        </p:tgtEl>
                                        <p:attrNameLst>
                                          <p:attrName>style.visibility</p:attrName>
                                        </p:attrNameLst>
                                      </p:cBhvr>
                                      <p:to>
                                        <p:strVal val="visible"/>
                                      </p:to>
                                    </p:set>
                                    <p:animEffect filter="fade" transition="in">
                                      <p:cBhvr>
                                        <p:cTn dur="1"/>
                                        <p:tgtEl>
                                          <p:spTgt spid="2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6" st="6"/>
                                            </p:txEl>
                                          </p:spTgt>
                                        </p:tgtEl>
                                        <p:attrNameLst>
                                          <p:attrName>style.visibility</p:attrName>
                                        </p:attrNameLst>
                                      </p:cBhvr>
                                      <p:to>
                                        <p:strVal val="visible"/>
                                      </p:to>
                                    </p:set>
                                    <p:animEffect filter="fade" transition="in">
                                      <p:cBhvr>
                                        <p:cTn dur="1"/>
                                        <p:tgtEl>
                                          <p:spTgt spid="2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7" st="7"/>
                                            </p:txEl>
                                          </p:spTgt>
                                        </p:tgtEl>
                                        <p:attrNameLst>
                                          <p:attrName>style.visibility</p:attrName>
                                        </p:attrNameLst>
                                      </p:cBhvr>
                                      <p:to>
                                        <p:strVal val="visible"/>
                                      </p:to>
                                    </p:set>
                                    <p:animEffect filter="fade" transition="in">
                                      <p:cBhvr>
                                        <p:cTn dur="1"/>
                                        <p:tgtEl>
                                          <p:spTgt spid="2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8" st="8"/>
                                            </p:txEl>
                                          </p:spTgt>
                                        </p:tgtEl>
                                        <p:attrNameLst>
                                          <p:attrName>style.visibility</p:attrName>
                                        </p:attrNameLst>
                                      </p:cBhvr>
                                      <p:to>
                                        <p:strVal val="visible"/>
                                      </p:to>
                                    </p:set>
                                    <p:animEffect filter="fade" transition="in">
                                      <p:cBhvr>
                                        <p:cTn dur="1"/>
                                        <p:tgtEl>
                                          <p:spTgt spid="2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9" st="9"/>
                                            </p:txEl>
                                          </p:spTgt>
                                        </p:tgtEl>
                                        <p:attrNameLst>
                                          <p:attrName>style.visibility</p:attrName>
                                        </p:attrNameLst>
                                      </p:cBhvr>
                                      <p:to>
                                        <p:strVal val="visible"/>
                                      </p:to>
                                    </p:set>
                                    <p:animEffect filter="fade" transition="in">
                                      <p:cBhvr>
                                        <p:cTn dur="1"/>
                                        <p:tgtEl>
                                          <p:spTgt spid="2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0" st="10"/>
                                            </p:txEl>
                                          </p:spTgt>
                                        </p:tgtEl>
                                        <p:attrNameLst>
                                          <p:attrName>style.visibility</p:attrName>
                                        </p:attrNameLst>
                                      </p:cBhvr>
                                      <p:to>
                                        <p:strVal val="visible"/>
                                      </p:to>
                                    </p:set>
                                    <p:animEffect filter="fade" transition="in">
                                      <p:cBhvr>
                                        <p:cTn dur="1"/>
                                        <p:tgtEl>
                                          <p:spTgt spid="2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1" st="11"/>
                                            </p:txEl>
                                          </p:spTgt>
                                        </p:tgtEl>
                                        <p:attrNameLst>
                                          <p:attrName>style.visibility</p:attrName>
                                        </p:attrNameLst>
                                      </p:cBhvr>
                                      <p:to>
                                        <p:strVal val="visible"/>
                                      </p:to>
                                    </p:set>
                                    <p:animEffect filter="fade" transition="in">
                                      <p:cBhvr>
                                        <p:cTn dur="1"/>
                                        <p:tgtEl>
                                          <p:spTgt spid="26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2" st="12"/>
                                            </p:txEl>
                                          </p:spTgt>
                                        </p:tgtEl>
                                        <p:attrNameLst>
                                          <p:attrName>style.visibility</p:attrName>
                                        </p:attrNameLst>
                                      </p:cBhvr>
                                      <p:to>
                                        <p:strVal val="visible"/>
                                      </p:to>
                                    </p:set>
                                    <p:animEffect filter="fade" transition="in">
                                      <p:cBhvr>
                                        <p:cTn dur="1"/>
                                        <p:tgtEl>
                                          <p:spTgt spid="26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3" st="13"/>
                                            </p:txEl>
                                          </p:spTgt>
                                        </p:tgtEl>
                                        <p:attrNameLst>
                                          <p:attrName>style.visibility</p:attrName>
                                        </p:attrNameLst>
                                      </p:cBhvr>
                                      <p:to>
                                        <p:strVal val="visible"/>
                                      </p:to>
                                    </p:set>
                                    <p:animEffect filter="fade" transition="in">
                                      <p:cBhvr>
                                        <p:cTn dur="1"/>
                                        <p:tgtEl>
                                          <p:spTgt spid="26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4" st="14"/>
                                            </p:txEl>
                                          </p:spTgt>
                                        </p:tgtEl>
                                        <p:attrNameLst>
                                          <p:attrName>style.visibility</p:attrName>
                                        </p:attrNameLst>
                                      </p:cBhvr>
                                      <p:to>
                                        <p:strVal val="visible"/>
                                      </p:to>
                                    </p:set>
                                    <p:animEffect filter="fade" transition="in">
                                      <p:cBhvr>
                                        <p:cTn dur="1"/>
                                        <p:tgtEl>
                                          <p:spTgt spid="26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5" st="15"/>
                                            </p:txEl>
                                          </p:spTgt>
                                        </p:tgtEl>
                                        <p:attrNameLst>
                                          <p:attrName>style.visibility</p:attrName>
                                        </p:attrNameLst>
                                      </p:cBhvr>
                                      <p:to>
                                        <p:strVal val="visible"/>
                                      </p:to>
                                    </p:set>
                                    <p:animEffect filter="fade" transition="in">
                                      <p:cBhvr>
                                        <p:cTn dur="1"/>
                                        <p:tgtEl>
                                          <p:spTgt spid="264">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0"/>
          <p:cNvSpPr txBox="1"/>
          <p:nvPr/>
        </p:nvSpPr>
        <p:spPr>
          <a:xfrm>
            <a:off x="4572000" y="3008413"/>
            <a:ext cx="45720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Assembling all the equation, we get</a:t>
            </a:r>
            <a:endParaRPr sz="1000"/>
          </a:p>
        </p:txBody>
      </p:sp>
      <p:sp>
        <p:nvSpPr>
          <p:cNvPr id="270" name="Google Shape;270;p30"/>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Implementation</a:t>
            </a:r>
            <a:endParaRPr sz="2400">
              <a:latin typeface="Helvetica Neue"/>
              <a:ea typeface="Helvetica Neue"/>
              <a:cs typeface="Helvetica Neue"/>
              <a:sym typeface="Helvetica Neue"/>
            </a:endParaRPr>
          </a:p>
        </p:txBody>
      </p:sp>
      <p:sp>
        <p:nvSpPr>
          <p:cNvPr id="271" name="Google Shape;271;p30"/>
          <p:cNvSpPr txBox="1"/>
          <p:nvPr/>
        </p:nvSpPr>
        <p:spPr>
          <a:xfrm>
            <a:off x="424975" y="1138625"/>
            <a:ext cx="4146900" cy="5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For 2D problems, it is sufficient to solve for i, j, p, q = {1, 2} and three cases for {k, l} = {1, 1}, {2, 2}, {1, 2}. Assuming orthotropic material and removing terms with zero coefficients</a:t>
            </a:r>
            <a:endParaRPr sz="1000"/>
          </a:p>
        </p:txBody>
      </p:sp>
      <p:pic>
        <p:nvPicPr>
          <p:cNvPr id="272" name="Google Shape;272;p30"/>
          <p:cNvPicPr preferRelativeResize="0"/>
          <p:nvPr/>
        </p:nvPicPr>
        <p:blipFill>
          <a:blip r:embed="rId3">
            <a:alphaModFix/>
          </a:blip>
          <a:stretch>
            <a:fillRect/>
          </a:stretch>
        </p:blipFill>
        <p:spPr>
          <a:xfrm>
            <a:off x="687575" y="1655073"/>
            <a:ext cx="3459906" cy="798650"/>
          </a:xfrm>
          <a:prstGeom prst="rect">
            <a:avLst/>
          </a:prstGeom>
          <a:noFill/>
          <a:ln>
            <a:noFill/>
          </a:ln>
        </p:spPr>
      </p:pic>
      <p:pic>
        <p:nvPicPr>
          <p:cNvPr id="273" name="Google Shape;273;p30"/>
          <p:cNvPicPr preferRelativeResize="0"/>
          <p:nvPr/>
        </p:nvPicPr>
        <p:blipFill>
          <a:blip r:embed="rId4">
            <a:alphaModFix/>
          </a:blip>
          <a:stretch>
            <a:fillRect/>
          </a:stretch>
        </p:blipFill>
        <p:spPr>
          <a:xfrm>
            <a:off x="687576" y="2486450"/>
            <a:ext cx="3407394" cy="798650"/>
          </a:xfrm>
          <a:prstGeom prst="rect">
            <a:avLst/>
          </a:prstGeom>
          <a:noFill/>
          <a:ln>
            <a:noFill/>
          </a:ln>
        </p:spPr>
      </p:pic>
      <p:grpSp>
        <p:nvGrpSpPr>
          <p:cNvPr id="274" name="Google Shape;274;p30"/>
          <p:cNvGrpSpPr/>
          <p:nvPr/>
        </p:nvGrpSpPr>
        <p:grpSpPr>
          <a:xfrm>
            <a:off x="457200" y="3244925"/>
            <a:ext cx="4114677" cy="322200"/>
            <a:chOff x="457200" y="3244925"/>
            <a:chExt cx="4114677" cy="322200"/>
          </a:xfrm>
        </p:grpSpPr>
        <p:pic>
          <p:nvPicPr>
            <p:cNvPr id="275" name="Google Shape;275;p30"/>
            <p:cNvPicPr preferRelativeResize="0"/>
            <p:nvPr/>
          </p:nvPicPr>
          <p:blipFill>
            <a:blip r:embed="rId5">
              <a:alphaModFix/>
            </a:blip>
            <a:stretch>
              <a:fillRect/>
            </a:stretch>
          </p:blipFill>
          <p:spPr>
            <a:xfrm>
              <a:off x="457200" y="3244925"/>
              <a:ext cx="4114677" cy="174684"/>
            </a:xfrm>
            <a:prstGeom prst="rect">
              <a:avLst/>
            </a:prstGeom>
            <a:noFill/>
            <a:ln>
              <a:noFill/>
            </a:ln>
          </p:spPr>
        </p:pic>
        <p:pic>
          <p:nvPicPr>
            <p:cNvPr id="276" name="Google Shape;276;p30"/>
            <p:cNvPicPr preferRelativeResize="0"/>
            <p:nvPr/>
          </p:nvPicPr>
          <p:blipFill>
            <a:blip r:embed="rId6">
              <a:alphaModFix/>
            </a:blip>
            <a:stretch>
              <a:fillRect/>
            </a:stretch>
          </p:blipFill>
          <p:spPr>
            <a:xfrm>
              <a:off x="457202" y="3419608"/>
              <a:ext cx="536306" cy="147517"/>
            </a:xfrm>
            <a:prstGeom prst="rect">
              <a:avLst/>
            </a:prstGeom>
            <a:noFill/>
            <a:ln>
              <a:noFill/>
            </a:ln>
          </p:spPr>
        </p:pic>
      </p:grpSp>
      <p:pic>
        <p:nvPicPr>
          <p:cNvPr id="277" name="Google Shape;277;p30"/>
          <p:cNvPicPr preferRelativeResize="0"/>
          <p:nvPr/>
        </p:nvPicPr>
        <p:blipFill>
          <a:blip r:embed="rId7">
            <a:alphaModFix/>
          </a:blip>
          <a:stretch>
            <a:fillRect/>
          </a:stretch>
        </p:blipFill>
        <p:spPr>
          <a:xfrm>
            <a:off x="687586" y="3629075"/>
            <a:ext cx="2875390" cy="400500"/>
          </a:xfrm>
          <a:prstGeom prst="rect">
            <a:avLst/>
          </a:prstGeom>
          <a:noFill/>
          <a:ln>
            <a:noFill/>
          </a:ln>
        </p:spPr>
      </p:pic>
      <p:pic>
        <p:nvPicPr>
          <p:cNvPr id="278" name="Google Shape;278;p30"/>
          <p:cNvPicPr preferRelativeResize="0"/>
          <p:nvPr/>
        </p:nvPicPr>
        <p:blipFill>
          <a:blip r:embed="rId8">
            <a:alphaModFix/>
          </a:blip>
          <a:stretch>
            <a:fillRect/>
          </a:stretch>
        </p:blipFill>
        <p:spPr>
          <a:xfrm>
            <a:off x="5032575" y="1438351"/>
            <a:ext cx="2513501" cy="511475"/>
          </a:xfrm>
          <a:prstGeom prst="rect">
            <a:avLst/>
          </a:prstGeom>
          <a:noFill/>
          <a:ln>
            <a:noFill/>
          </a:ln>
        </p:spPr>
      </p:pic>
      <p:pic>
        <p:nvPicPr>
          <p:cNvPr id="279" name="Google Shape;279;p30"/>
          <p:cNvPicPr preferRelativeResize="0"/>
          <p:nvPr/>
        </p:nvPicPr>
        <p:blipFill>
          <a:blip r:embed="rId9">
            <a:alphaModFix/>
          </a:blip>
          <a:stretch>
            <a:fillRect/>
          </a:stretch>
        </p:blipFill>
        <p:spPr>
          <a:xfrm>
            <a:off x="6595497" y="2156375"/>
            <a:ext cx="925700" cy="830750"/>
          </a:xfrm>
          <a:prstGeom prst="rect">
            <a:avLst/>
          </a:prstGeom>
          <a:noFill/>
          <a:ln>
            <a:noFill/>
          </a:ln>
        </p:spPr>
      </p:pic>
      <p:grpSp>
        <p:nvGrpSpPr>
          <p:cNvPr id="280" name="Google Shape;280;p30"/>
          <p:cNvGrpSpPr/>
          <p:nvPr/>
        </p:nvGrpSpPr>
        <p:grpSpPr>
          <a:xfrm>
            <a:off x="5032575" y="2178159"/>
            <a:ext cx="677832" cy="830750"/>
            <a:chOff x="5943600" y="2018197"/>
            <a:chExt cx="677832" cy="830750"/>
          </a:xfrm>
        </p:grpSpPr>
        <p:pic>
          <p:nvPicPr>
            <p:cNvPr id="281" name="Google Shape;281;p30"/>
            <p:cNvPicPr preferRelativeResize="0"/>
            <p:nvPr/>
          </p:nvPicPr>
          <p:blipFill rotWithShape="1">
            <a:blip r:embed="rId10">
              <a:alphaModFix/>
            </a:blip>
            <a:srcRect b="23795" l="33431" r="52671" t="35908"/>
            <a:stretch/>
          </p:blipFill>
          <p:spPr>
            <a:xfrm>
              <a:off x="5943600" y="2358920"/>
              <a:ext cx="187165" cy="174675"/>
            </a:xfrm>
            <a:prstGeom prst="rect">
              <a:avLst/>
            </a:prstGeom>
            <a:noFill/>
            <a:ln>
              <a:noFill/>
            </a:ln>
          </p:spPr>
        </p:pic>
        <p:pic>
          <p:nvPicPr>
            <p:cNvPr id="282" name="Google Shape;282;p30"/>
            <p:cNvPicPr preferRelativeResize="0"/>
            <p:nvPr/>
          </p:nvPicPr>
          <p:blipFill>
            <a:blip r:embed="rId11">
              <a:alphaModFix/>
            </a:blip>
            <a:stretch>
              <a:fillRect/>
            </a:stretch>
          </p:blipFill>
          <p:spPr>
            <a:xfrm>
              <a:off x="6288175" y="2018197"/>
              <a:ext cx="333257" cy="830750"/>
            </a:xfrm>
            <a:prstGeom prst="rect">
              <a:avLst/>
            </a:prstGeom>
            <a:noFill/>
            <a:ln>
              <a:noFill/>
            </a:ln>
          </p:spPr>
        </p:pic>
        <p:pic>
          <p:nvPicPr>
            <p:cNvPr id="283" name="Google Shape;283;p30"/>
            <p:cNvPicPr preferRelativeResize="0"/>
            <p:nvPr/>
          </p:nvPicPr>
          <p:blipFill rotWithShape="1">
            <a:blip r:embed="rId10">
              <a:alphaModFix/>
            </a:blip>
            <a:srcRect b="27583" l="13408" r="72694" t="32120"/>
            <a:stretch/>
          </p:blipFill>
          <p:spPr>
            <a:xfrm>
              <a:off x="6106525" y="2358920"/>
              <a:ext cx="187165" cy="174675"/>
            </a:xfrm>
            <a:prstGeom prst="rect">
              <a:avLst/>
            </a:prstGeom>
            <a:noFill/>
            <a:ln>
              <a:noFill/>
            </a:ln>
          </p:spPr>
        </p:pic>
      </p:grpSp>
      <p:sp>
        <p:nvSpPr>
          <p:cNvPr id="284" name="Google Shape;284;p30"/>
          <p:cNvSpPr txBox="1"/>
          <p:nvPr/>
        </p:nvSpPr>
        <p:spPr>
          <a:xfrm>
            <a:off x="4571875" y="1138625"/>
            <a:ext cx="45720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We can rewrite this equation as</a:t>
            </a:r>
            <a:endParaRPr sz="1000"/>
          </a:p>
        </p:txBody>
      </p:sp>
      <p:sp>
        <p:nvSpPr>
          <p:cNvPr id="285" name="Google Shape;285;p30"/>
          <p:cNvSpPr txBox="1"/>
          <p:nvPr/>
        </p:nvSpPr>
        <p:spPr>
          <a:xfrm>
            <a:off x="4572000" y="1930650"/>
            <a:ext cx="45720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where</a:t>
            </a:r>
            <a:endParaRPr sz="800"/>
          </a:p>
        </p:txBody>
      </p:sp>
      <p:sp>
        <p:nvSpPr>
          <p:cNvPr id="286" name="Google Shape;286;p30"/>
          <p:cNvSpPr txBox="1"/>
          <p:nvPr/>
        </p:nvSpPr>
        <p:spPr>
          <a:xfrm>
            <a:off x="4572000" y="3008900"/>
            <a:ext cx="45720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Similarly, we can derive</a:t>
            </a:r>
            <a:endParaRPr sz="1000"/>
          </a:p>
        </p:txBody>
      </p:sp>
      <p:pic>
        <p:nvPicPr>
          <p:cNvPr id="287" name="Google Shape;287;p30"/>
          <p:cNvPicPr preferRelativeResize="0"/>
          <p:nvPr/>
        </p:nvPicPr>
        <p:blipFill>
          <a:blip r:embed="rId12">
            <a:alphaModFix/>
          </a:blip>
          <a:stretch>
            <a:fillRect/>
          </a:stretch>
        </p:blipFill>
        <p:spPr>
          <a:xfrm>
            <a:off x="5032575" y="3283882"/>
            <a:ext cx="2513501" cy="1391342"/>
          </a:xfrm>
          <a:prstGeom prst="rect">
            <a:avLst/>
          </a:prstGeom>
          <a:noFill/>
          <a:ln>
            <a:noFill/>
          </a:ln>
        </p:spPr>
      </p:pic>
      <p:pic>
        <p:nvPicPr>
          <p:cNvPr id="288" name="Google Shape;288;p30"/>
          <p:cNvPicPr preferRelativeResize="0"/>
          <p:nvPr/>
        </p:nvPicPr>
        <p:blipFill>
          <a:blip r:embed="rId13">
            <a:alphaModFix/>
          </a:blip>
          <a:stretch>
            <a:fillRect/>
          </a:stretch>
        </p:blipFill>
        <p:spPr>
          <a:xfrm>
            <a:off x="5032574" y="3237224"/>
            <a:ext cx="2109304" cy="511475"/>
          </a:xfrm>
          <a:prstGeom prst="rect">
            <a:avLst/>
          </a:prstGeom>
          <a:noFill/>
          <a:ln>
            <a:noFill/>
          </a:ln>
        </p:spPr>
      </p:pic>
      <p:grpSp>
        <p:nvGrpSpPr>
          <p:cNvPr id="289" name="Google Shape;289;p30"/>
          <p:cNvGrpSpPr/>
          <p:nvPr/>
        </p:nvGrpSpPr>
        <p:grpSpPr>
          <a:xfrm>
            <a:off x="5032570" y="4029563"/>
            <a:ext cx="1483424" cy="884473"/>
            <a:chOff x="3468775" y="2646300"/>
            <a:chExt cx="4648775" cy="2771775"/>
          </a:xfrm>
        </p:grpSpPr>
        <p:pic>
          <p:nvPicPr>
            <p:cNvPr id="290" name="Google Shape;290;p30"/>
            <p:cNvPicPr preferRelativeResize="0"/>
            <p:nvPr/>
          </p:nvPicPr>
          <p:blipFill>
            <a:blip r:embed="rId14">
              <a:alphaModFix/>
            </a:blip>
            <a:stretch>
              <a:fillRect/>
            </a:stretch>
          </p:blipFill>
          <p:spPr>
            <a:xfrm>
              <a:off x="4688550" y="2646300"/>
              <a:ext cx="3429000" cy="2771775"/>
            </a:xfrm>
            <a:prstGeom prst="rect">
              <a:avLst/>
            </a:prstGeom>
            <a:noFill/>
            <a:ln>
              <a:noFill/>
            </a:ln>
          </p:spPr>
        </p:pic>
        <p:pic>
          <p:nvPicPr>
            <p:cNvPr id="291" name="Google Shape;291;p30"/>
            <p:cNvPicPr preferRelativeResize="0"/>
            <p:nvPr/>
          </p:nvPicPr>
          <p:blipFill rotWithShape="1">
            <a:blip r:embed="rId15">
              <a:alphaModFix/>
            </a:blip>
            <a:srcRect b="0" l="0" r="72266" t="0"/>
            <a:stretch/>
          </p:blipFill>
          <p:spPr>
            <a:xfrm>
              <a:off x="3468775" y="3317825"/>
              <a:ext cx="1230975" cy="1428750"/>
            </a:xfrm>
            <a:prstGeom prst="rect">
              <a:avLst/>
            </a:prstGeom>
            <a:noFill/>
            <a:ln>
              <a:noFill/>
            </a:ln>
          </p:spPr>
        </p:pic>
      </p:grpSp>
      <p:sp>
        <p:nvSpPr>
          <p:cNvPr id="292" name="Google Shape;292;p30"/>
          <p:cNvSpPr txBox="1"/>
          <p:nvPr/>
        </p:nvSpPr>
        <p:spPr>
          <a:xfrm>
            <a:off x="4572000" y="3765388"/>
            <a:ext cx="4572000" cy="2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where</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
                                        <p:tgtEl>
                                          <p:spTgt spid="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86"/>
                                        </p:tgtEl>
                                      </p:cBhvr>
                                    </p:animEffect>
                                    <p:set>
                                      <p:cBhvr>
                                        <p:cTn dur="1" fill="hold">
                                          <p:stCondLst>
                                            <p:cond delay="0"/>
                                          </p:stCondLst>
                                        </p:cTn>
                                        <p:tgtEl>
                                          <p:spTgt spid="2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287"/>
                                        </p:tgtEl>
                                      </p:cBhvr>
                                    </p:animEffect>
                                    <p:set>
                                      <p:cBhvr>
                                        <p:cTn dur="1" fill="hold">
                                          <p:stCondLst>
                                            <p:cond delay="0"/>
                                          </p:stCondLst>
                                        </p:cTn>
                                        <p:tgtEl>
                                          <p:spTgt spid="2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1"/>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Sensitivity Analysis</a:t>
            </a:r>
            <a:endParaRPr sz="2400">
              <a:latin typeface="Helvetica Neue"/>
              <a:ea typeface="Helvetica Neue"/>
              <a:cs typeface="Helvetica Neue"/>
              <a:sym typeface="Helvetica Neue"/>
            </a:endParaRPr>
          </a:p>
        </p:txBody>
      </p:sp>
      <p:sp>
        <p:nvSpPr>
          <p:cNvPr id="298" name="Google Shape;298;p31"/>
          <p:cNvSpPr txBox="1"/>
          <p:nvPr/>
        </p:nvSpPr>
        <p:spPr>
          <a:xfrm>
            <a:off x="457200" y="1136300"/>
            <a:ext cx="54798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Sensitivity Analysis is necessary for linking the design variables, i.e. topology of the microstructure to the objective function, i.e. Compliance of the macrostructure.</a:t>
            </a:r>
            <a:endParaRPr sz="1000"/>
          </a:p>
        </p:txBody>
      </p:sp>
      <p:pic>
        <p:nvPicPr>
          <p:cNvPr id="299" name="Google Shape;299;p31"/>
          <p:cNvPicPr preferRelativeResize="0"/>
          <p:nvPr/>
        </p:nvPicPr>
        <p:blipFill>
          <a:blip r:embed="rId3">
            <a:alphaModFix/>
          </a:blip>
          <a:stretch>
            <a:fillRect/>
          </a:stretch>
        </p:blipFill>
        <p:spPr>
          <a:xfrm>
            <a:off x="909350" y="2775938"/>
            <a:ext cx="1844783" cy="725009"/>
          </a:xfrm>
          <a:prstGeom prst="rect">
            <a:avLst/>
          </a:prstGeom>
          <a:noFill/>
          <a:ln>
            <a:noFill/>
          </a:ln>
        </p:spPr>
      </p:pic>
      <p:pic>
        <p:nvPicPr>
          <p:cNvPr id="300" name="Google Shape;300;p31"/>
          <p:cNvPicPr preferRelativeResize="0"/>
          <p:nvPr/>
        </p:nvPicPr>
        <p:blipFill>
          <a:blip r:embed="rId4">
            <a:alphaModFix/>
          </a:blip>
          <a:stretch>
            <a:fillRect/>
          </a:stretch>
        </p:blipFill>
        <p:spPr>
          <a:xfrm>
            <a:off x="909350" y="3761156"/>
            <a:ext cx="2490078" cy="326444"/>
          </a:xfrm>
          <a:prstGeom prst="rect">
            <a:avLst/>
          </a:prstGeom>
          <a:noFill/>
          <a:ln>
            <a:noFill/>
          </a:ln>
        </p:spPr>
      </p:pic>
      <p:pic>
        <p:nvPicPr>
          <p:cNvPr id="301" name="Google Shape;301;p31"/>
          <p:cNvPicPr preferRelativeResize="0"/>
          <p:nvPr/>
        </p:nvPicPr>
        <p:blipFill>
          <a:blip r:embed="rId5">
            <a:alphaModFix/>
          </a:blip>
          <a:stretch>
            <a:fillRect/>
          </a:stretch>
        </p:blipFill>
        <p:spPr>
          <a:xfrm>
            <a:off x="1185027" y="4391575"/>
            <a:ext cx="3272023" cy="349219"/>
          </a:xfrm>
          <a:prstGeom prst="rect">
            <a:avLst/>
          </a:prstGeom>
          <a:noFill/>
          <a:ln>
            <a:noFill/>
          </a:ln>
        </p:spPr>
      </p:pic>
      <p:pic>
        <p:nvPicPr>
          <p:cNvPr id="302" name="Google Shape;302;p31"/>
          <p:cNvPicPr preferRelativeResize="0"/>
          <p:nvPr/>
        </p:nvPicPr>
        <p:blipFill>
          <a:blip r:embed="rId6">
            <a:alphaModFix/>
          </a:blip>
          <a:stretch>
            <a:fillRect/>
          </a:stretch>
        </p:blipFill>
        <p:spPr>
          <a:xfrm>
            <a:off x="909350" y="1790948"/>
            <a:ext cx="1484350" cy="292133"/>
          </a:xfrm>
          <a:prstGeom prst="rect">
            <a:avLst/>
          </a:prstGeom>
          <a:noFill/>
          <a:ln>
            <a:noFill/>
          </a:ln>
        </p:spPr>
      </p:pic>
      <p:sp>
        <p:nvSpPr>
          <p:cNvPr id="303" name="Google Shape;303;p31"/>
          <p:cNvSpPr txBox="1"/>
          <p:nvPr/>
        </p:nvSpPr>
        <p:spPr>
          <a:xfrm>
            <a:off x="457200" y="1483650"/>
            <a:ext cx="3657600" cy="2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Compliance of one base cell is</a:t>
            </a:r>
            <a:endParaRPr sz="1000"/>
          </a:p>
        </p:txBody>
      </p:sp>
      <p:sp>
        <p:nvSpPr>
          <p:cNvPr id="304" name="Google Shape;304;p31"/>
          <p:cNvSpPr txBox="1"/>
          <p:nvPr/>
        </p:nvSpPr>
        <p:spPr>
          <a:xfrm>
            <a:off x="457200" y="2006875"/>
            <a:ext cx="50226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a:t>
            </a:r>
            <a:r>
              <a:rPr lang="en" sz="1000"/>
              <a:t>he macrostructure is composed of identical base cells. The sensitivity of the compliance of complete structure w.r.t t</a:t>
            </a:r>
            <a:r>
              <a:rPr lang="en" sz="1000"/>
              <a:t>he relative densities</a:t>
            </a:r>
            <a:r>
              <a:rPr lang="en" sz="1000"/>
              <a:t> of microstructure will be the average of sensitivities of compliance all elements w.r.t. the base cell design variable. i.e.,</a:t>
            </a:r>
            <a:endParaRPr sz="1000"/>
          </a:p>
        </p:txBody>
      </p:sp>
      <p:pic>
        <p:nvPicPr>
          <p:cNvPr id="305" name="Google Shape;305;p31"/>
          <p:cNvPicPr preferRelativeResize="0"/>
          <p:nvPr/>
        </p:nvPicPr>
        <p:blipFill>
          <a:blip r:embed="rId7">
            <a:alphaModFix/>
          </a:blip>
          <a:stretch>
            <a:fillRect/>
          </a:stretch>
        </p:blipFill>
        <p:spPr>
          <a:xfrm>
            <a:off x="909350" y="4420125"/>
            <a:ext cx="275667" cy="292125"/>
          </a:xfrm>
          <a:prstGeom prst="rect">
            <a:avLst/>
          </a:prstGeom>
          <a:noFill/>
          <a:ln>
            <a:noFill/>
          </a:ln>
        </p:spPr>
      </p:pic>
      <p:sp>
        <p:nvSpPr>
          <p:cNvPr id="306" name="Google Shape;306;p31"/>
          <p:cNvSpPr txBox="1"/>
          <p:nvPr/>
        </p:nvSpPr>
        <p:spPr>
          <a:xfrm>
            <a:off x="457200" y="3424750"/>
            <a:ext cx="26760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Using D^H definition from homogenization</a:t>
            </a:r>
            <a:endParaRPr sz="1000"/>
          </a:p>
        </p:txBody>
      </p:sp>
      <p:sp>
        <p:nvSpPr>
          <p:cNvPr id="307" name="Google Shape;307;p31"/>
          <p:cNvSpPr txBox="1"/>
          <p:nvPr/>
        </p:nvSpPr>
        <p:spPr>
          <a:xfrm>
            <a:off x="457200" y="4087600"/>
            <a:ext cx="50226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 sensitivity number are obtained by multiplying out the constants</a:t>
            </a:r>
            <a:endParaRPr sz="1000"/>
          </a:p>
        </p:txBody>
      </p:sp>
      <p:pic>
        <p:nvPicPr>
          <p:cNvPr id="308" name="Google Shape;308;p31"/>
          <p:cNvPicPr preferRelativeResize="0"/>
          <p:nvPr/>
        </p:nvPicPr>
        <p:blipFill>
          <a:blip r:embed="rId8">
            <a:alphaModFix/>
          </a:blip>
          <a:stretch>
            <a:fillRect/>
          </a:stretch>
        </p:blipFill>
        <p:spPr>
          <a:xfrm>
            <a:off x="5937000" y="1409475"/>
            <a:ext cx="2301701" cy="2301701"/>
          </a:xfrm>
          <a:prstGeom prst="rect">
            <a:avLst/>
          </a:prstGeom>
          <a:noFill/>
          <a:ln>
            <a:noFill/>
          </a:ln>
        </p:spPr>
      </p:pic>
      <p:sp>
        <p:nvSpPr>
          <p:cNvPr id="309" name="Google Shape;309;p31"/>
          <p:cNvSpPr txBox="1"/>
          <p:nvPr/>
        </p:nvSpPr>
        <p:spPr>
          <a:xfrm>
            <a:off x="5878725" y="3622275"/>
            <a:ext cx="255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Figure: Schematic for periodic microstructure and double scale modelling</a:t>
            </a:r>
            <a:endParaRPr sz="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nvSpPr>
        <p:spPr>
          <a:xfrm>
            <a:off x="457200" y="1152225"/>
            <a:ext cx="28467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Plants stems like other natural structures have an hierarchical organisation of a soft and a hard material.</a:t>
            </a:r>
            <a:endParaRPr/>
          </a:p>
        </p:txBody>
      </p:sp>
      <p:pic>
        <p:nvPicPr>
          <p:cNvPr id="65" name="Google Shape;65;p14"/>
          <p:cNvPicPr preferRelativeResize="0"/>
          <p:nvPr/>
        </p:nvPicPr>
        <p:blipFill>
          <a:blip r:embed="rId3">
            <a:alphaModFix/>
          </a:blip>
          <a:stretch>
            <a:fillRect/>
          </a:stretch>
        </p:blipFill>
        <p:spPr>
          <a:xfrm>
            <a:off x="3690463" y="1211950"/>
            <a:ext cx="5165076" cy="2719601"/>
          </a:xfrm>
          <a:prstGeom prst="rect">
            <a:avLst/>
          </a:prstGeom>
          <a:noFill/>
          <a:ln>
            <a:noFill/>
          </a:ln>
        </p:spPr>
      </p:pic>
      <p:sp>
        <p:nvSpPr>
          <p:cNvPr id="66" name="Google Shape;66;p14"/>
          <p:cNvSpPr txBox="1"/>
          <p:nvPr/>
        </p:nvSpPr>
        <p:spPr>
          <a:xfrm>
            <a:off x="464400" y="458825"/>
            <a:ext cx="3641100" cy="3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Structure of plant stems</a:t>
            </a:r>
            <a:endParaRPr sz="2400">
              <a:latin typeface="Helvetica Neue"/>
              <a:ea typeface="Helvetica Neue"/>
              <a:cs typeface="Helvetica Neue"/>
              <a:sym typeface="Helvetica Neue"/>
            </a:endParaRPr>
          </a:p>
        </p:txBody>
      </p:sp>
      <p:sp>
        <p:nvSpPr>
          <p:cNvPr id="67" name="Google Shape;67;p14"/>
          <p:cNvSpPr txBox="1"/>
          <p:nvPr/>
        </p:nvSpPr>
        <p:spPr>
          <a:xfrm>
            <a:off x="5172288" y="4064925"/>
            <a:ext cx="20490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Figure: Hierarchical structure of bones</a:t>
            </a:r>
            <a:endParaRPr sz="800"/>
          </a:p>
        </p:txBody>
      </p:sp>
      <p:pic>
        <p:nvPicPr>
          <p:cNvPr id="68" name="Google Shape;68;p14"/>
          <p:cNvPicPr preferRelativeResize="0"/>
          <p:nvPr/>
        </p:nvPicPr>
        <p:blipFill>
          <a:blip r:embed="rId4">
            <a:alphaModFix/>
          </a:blip>
          <a:stretch>
            <a:fillRect/>
          </a:stretch>
        </p:blipFill>
        <p:spPr>
          <a:xfrm>
            <a:off x="3690475" y="1241500"/>
            <a:ext cx="5165075" cy="2690050"/>
          </a:xfrm>
          <a:prstGeom prst="rect">
            <a:avLst/>
          </a:prstGeom>
          <a:noFill/>
          <a:ln>
            <a:noFill/>
          </a:ln>
        </p:spPr>
      </p:pic>
      <p:sp>
        <p:nvSpPr>
          <p:cNvPr id="69" name="Google Shape;69;p14"/>
          <p:cNvSpPr txBox="1"/>
          <p:nvPr/>
        </p:nvSpPr>
        <p:spPr>
          <a:xfrm>
            <a:off x="5172300" y="4058275"/>
            <a:ext cx="20490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Figure: Hierarchical structure of bamboo</a:t>
            </a:r>
            <a:endParaRPr sz="800"/>
          </a:p>
        </p:txBody>
      </p:sp>
      <p:sp>
        <p:nvSpPr>
          <p:cNvPr id="70" name="Google Shape;70;p14"/>
          <p:cNvSpPr txBox="1"/>
          <p:nvPr/>
        </p:nvSpPr>
        <p:spPr>
          <a:xfrm>
            <a:off x="464400" y="2118675"/>
            <a:ext cx="2904300" cy="5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B</a:t>
            </a:r>
            <a:r>
              <a:rPr lang="en" sz="1000"/>
              <a:t>amboo consists of </a:t>
            </a:r>
            <a:r>
              <a:rPr lang="en" sz="1000">
                <a:solidFill>
                  <a:schemeClr val="dk1"/>
                </a:solidFill>
              </a:rPr>
              <a:t>long cellulose fibers distributed in a matrix of </a:t>
            </a:r>
            <a:r>
              <a:rPr lang="en" sz="1000"/>
              <a:t>parenchyma cell which are made of </a:t>
            </a:r>
            <a:r>
              <a:rPr lang="en" sz="1000"/>
              <a:t>lignin-carbohydrate complex</a:t>
            </a:r>
            <a:r>
              <a:rPr lang="en" sz="1000"/>
              <a:t>. </a:t>
            </a:r>
            <a:r>
              <a:rPr lang="en" sz="1000">
                <a:solidFill>
                  <a:schemeClr val="dk1"/>
                </a:solidFill>
              </a:rPr>
              <a:t>Parenchyma matrix act as soft sponge and provide flexibility while fibers provide the strength.</a:t>
            </a:r>
            <a:endParaRPr sz="10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000"/>
          </a:p>
        </p:txBody>
      </p:sp>
      <p:sp>
        <p:nvSpPr>
          <p:cNvPr id="71" name="Google Shape;71;p14"/>
          <p:cNvSpPr txBox="1"/>
          <p:nvPr/>
        </p:nvSpPr>
        <p:spPr>
          <a:xfrm>
            <a:off x="464400" y="1722450"/>
            <a:ext cx="29043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Bones have two components one is compact bone and other is sponge bone. </a:t>
            </a:r>
            <a:endParaRPr sz="1000"/>
          </a:p>
        </p:txBody>
      </p:sp>
      <p:sp>
        <p:nvSpPr>
          <p:cNvPr id="72" name="Google Shape;72;p14"/>
          <p:cNvSpPr txBox="1"/>
          <p:nvPr/>
        </p:nvSpPr>
        <p:spPr>
          <a:xfrm>
            <a:off x="457200" y="3099600"/>
            <a:ext cx="2846700" cy="7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Using complex hierarchical organisation two or more different types of material natural structures can have properties exceeding the properties of their constituents.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5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200"/>
                                        <p:tgtEl>
                                          <p:spTgt spid="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
                                        <p:tgtEl>
                                          <p:spTgt spid="68"/>
                                        </p:tgtEl>
                                      </p:cBhvr>
                                    </p:animEffect>
                                  </p:childTnLst>
                                </p:cTn>
                              </p:par>
                              <p:par>
                                <p:cTn fill="hold" nodeType="withEffect" presetClass="exit" presetID="10" presetSubtype="0">
                                  <p:stCondLst>
                                    <p:cond delay="0"/>
                                  </p:stCondLst>
                                  <p:childTnLst>
                                    <p:animEffect filter="fade" transition="out">
                                      <p:cBhvr>
                                        <p:cTn dur="1"/>
                                        <p:tgtEl>
                                          <p:spTgt spid="67"/>
                                        </p:tgtEl>
                                      </p:cBhvr>
                                    </p:animEffect>
                                    <p:set>
                                      <p:cBhvr>
                                        <p:cTn dur="1" fill="hold">
                                          <p:stCondLst>
                                            <p:cond delay="0"/>
                                          </p:stCondLst>
                                        </p:cTn>
                                        <p:tgtEl>
                                          <p:spTgt spid="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65"/>
                                        </p:tgtEl>
                                      </p:cBhvr>
                                    </p:animEffect>
                                    <p:set>
                                      <p:cBhvr>
                                        <p:cTn dur="1" fill="hold">
                                          <p:stCondLst>
                                            <p:cond delay="0"/>
                                          </p:stCondLst>
                                        </p:cTn>
                                        <p:tgtEl>
                                          <p:spTgt spid="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2"/>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Filtering</a:t>
            </a:r>
            <a:endParaRPr sz="2400">
              <a:latin typeface="Helvetica Neue"/>
              <a:ea typeface="Helvetica Neue"/>
              <a:cs typeface="Helvetica Neue"/>
              <a:sym typeface="Helvetica Neue"/>
            </a:endParaRPr>
          </a:p>
        </p:txBody>
      </p:sp>
      <p:sp>
        <p:nvSpPr>
          <p:cNvPr id="315" name="Google Shape;315;p32"/>
          <p:cNvSpPr txBox="1"/>
          <p:nvPr/>
        </p:nvSpPr>
        <p:spPr>
          <a:xfrm>
            <a:off x="457200" y="1147500"/>
            <a:ext cx="45720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Numerical i</a:t>
            </a:r>
            <a:r>
              <a:rPr lang="en" sz="1000"/>
              <a:t>nstabilities</a:t>
            </a:r>
            <a:r>
              <a:rPr lang="en" sz="1000"/>
              <a:t> such as checkerboard pattern, mesh dependent solution arises in topology optimization problems. To deal with these problems, a mesh independency filter is applied to the sensitivity numbers. The modified sensitivity numbers are</a:t>
            </a:r>
            <a:endParaRPr sz="1000"/>
          </a:p>
        </p:txBody>
      </p:sp>
      <p:pic>
        <p:nvPicPr>
          <p:cNvPr id="316" name="Google Shape;316;p32"/>
          <p:cNvPicPr preferRelativeResize="0"/>
          <p:nvPr/>
        </p:nvPicPr>
        <p:blipFill>
          <a:blip r:embed="rId3">
            <a:alphaModFix/>
          </a:blip>
          <a:stretch>
            <a:fillRect/>
          </a:stretch>
        </p:blipFill>
        <p:spPr>
          <a:xfrm>
            <a:off x="851650" y="2881250"/>
            <a:ext cx="2285894" cy="861400"/>
          </a:xfrm>
          <a:prstGeom prst="rect">
            <a:avLst/>
          </a:prstGeom>
          <a:noFill/>
          <a:ln>
            <a:noFill/>
          </a:ln>
        </p:spPr>
      </p:pic>
      <p:pic>
        <p:nvPicPr>
          <p:cNvPr id="317" name="Google Shape;317;p32"/>
          <p:cNvPicPr preferRelativeResize="0"/>
          <p:nvPr/>
        </p:nvPicPr>
        <p:blipFill>
          <a:blip r:embed="rId4">
            <a:alphaModFix/>
          </a:blip>
          <a:stretch>
            <a:fillRect/>
          </a:stretch>
        </p:blipFill>
        <p:spPr>
          <a:xfrm>
            <a:off x="851649" y="1942337"/>
            <a:ext cx="1570601" cy="541800"/>
          </a:xfrm>
          <a:prstGeom prst="rect">
            <a:avLst/>
          </a:prstGeom>
          <a:noFill/>
          <a:ln>
            <a:noFill/>
          </a:ln>
        </p:spPr>
      </p:pic>
      <p:sp>
        <p:nvSpPr>
          <p:cNvPr id="318" name="Google Shape;318;p32"/>
          <p:cNvSpPr txBox="1"/>
          <p:nvPr/>
        </p:nvSpPr>
        <p:spPr>
          <a:xfrm>
            <a:off x="457200" y="2530275"/>
            <a:ext cx="45720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where</a:t>
            </a:r>
            <a:endParaRPr sz="1000"/>
          </a:p>
        </p:txBody>
      </p:sp>
      <p:sp>
        <p:nvSpPr>
          <p:cNvPr id="319" name="Google Shape;319;p32"/>
          <p:cNvSpPr txBox="1"/>
          <p:nvPr/>
        </p:nvSpPr>
        <p:spPr>
          <a:xfrm>
            <a:off x="457200" y="3774150"/>
            <a:ext cx="45720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Further, gradual improvement in the topology, an average is taken with sensitivity numbers of previous iteration. The sensitivity numbers become</a:t>
            </a:r>
            <a:endParaRPr sz="1000"/>
          </a:p>
        </p:txBody>
      </p:sp>
      <p:pic>
        <p:nvPicPr>
          <p:cNvPr id="320" name="Google Shape;320;p32"/>
          <p:cNvPicPr preferRelativeResize="0"/>
          <p:nvPr/>
        </p:nvPicPr>
        <p:blipFill>
          <a:blip r:embed="rId5">
            <a:alphaModFix/>
          </a:blip>
          <a:stretch>
            <a:fillRect/>
          </a:stretch>
        </p:blipFill>
        <p:spPr>
          <a:xfrm>
            <a:off x="851650" y="4257450"/>
            <a:ext cx="1587522" cy="451800"/>
          </a:xfrm>
          <a:prstGeom prst="rect">
            <a:avLst/>
          </a:prstGeom>
          <a:noFill/>
          <a:ln>
            <a:noFill/>
          </a:ln>
        </p:spPr>
      </p:pic>
      <p:pic>
        <p:nvPicPr>
          <p:cNvPr id="321" name="Google Shape;321;p32"/>
          <p:cNvPicPr preferRelativeResize="0"/>
          <p:nvPr/>
        </p:nvPicPr>
        <p:blipFill>
          <a:blip r:embed="rId6">
            <a:alphaModFix/>
          </a:blip>
          <a:stretch>
            <a:fillRect/>
          </a:stretch>
        </p:blipFill>
        <p:spPr>
          <a:xfrm>
            <a:off x="5376600" y="863863"/>
            <a:ext cx="3422874" cy="3466075"/>
          </a:xfrm>
          <a:prstGeom prst="rect">
            <a:avLst/>
          </a:prstGeom>
          <a:noFill/>
          <a:ln>
            <a:noFill/>
          </a:ln>
        </p:spPr>
      </p:pic>
      <p:sp>
        <p:nvSpPr>
          <p:cNvPr id="322" name="Google Shape;322;p32"/>
          <p:cNvSpPr txBox="1"/>
          <p:nvPr/>
        </p:nvSpPr>
        <p:spPr>
          <a:xfrm>
            <a:off x="5560375" y="4307525"/>
            <a:ext cx="3239100" cy="45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Figure: (a) Design Problem (b) Checkerboard Pattern, Solution for mesh with </a:t>
            </a:r>
            <a:r>
              <a:rPr lang="en" sz="800">
                <a:solidFill>
                  <a:schemeClr val="dk1"/>
                </a:solidFill>
              </a:rPr>
              <a:t>(c)</a:t>
            </a:r>
            <a:r>
              <a:rPr lang="en" sz="800">
                <a:solidFill>
                  <a:schemeClr val="dk1"/>
                </a:solidFill>
              </a:rPr>
              <a:t> 600 elements, (d) 5400 elements</a:t>
            </a:r>
            <a:endParaRPr sz="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3"/>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Procedure</a:t>
            </a:r>
            <a:endParaRPr sz="2400">
              <a:latin typeface="Helvetica Neue"/>
              <a:ea typeface="Helvetica Neue"/>
              <a:cs typeface="Helvetica Neue"/>
              <a:sym typeface="Helvetica Neue"/>
            </a:endParaRPr>
          </a:p>
        </p:txBody>
      </p:sp>
      <p:sp>
        <p:nvSpPr>
          <p:cNvPr id="328" name="Google Shape;328;p33"/>
          <p:cNvSpPr txBox="1"/>
          <p:nvPr/>
        </p:nvSpPr>
        <p:spPr>
          <a:xfrm>
            <a:off x="457200" y="1075800"/>
            <a:ext cx="7819500" cy="26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Step 1: Initialise the design variables x_j’s, set parameters: filtering radius r_0 , delta δ. Define material properties, elasticity matrices D and densities ρ.</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Step 2: Find microscopic displacement field û using finite element analysis by applying periodic boundary conditions.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Step 3: Find the homogenized elasticity matrix of the base cell.</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Step 4: Determine the macroscopic displacement U through finite element analysis using homogenized material properties D H . Calculate compliance C of structure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Step 5: Do the sensitivity analysis to find sensitivity numbers α_j’s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Step 6: Apply the weighted mean filter to obtain filtered sensitivity numbers α</a:t>
            </a:r>
            <a:r>
              <a:rPr lang="en" sz="800"/>
              <a:t>ˆ</a:t>
            </a:r>
            <a:r>
              <a:rPr lang="en" sz="800"/>
              <a:t>j’s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Step 7: Determine the volume target for the current iteration as following</a:t>
            </a:r>
            <a:endParaRPr sz="800"/>
          </a:p>
        </p:txBody>
      </p:sp>
      <p:pic>
        <p:nvPicPr>
          <p:cNvPr id="329" name="Google Shape;329;p33"/>
          <p:cNvPicPr preferRelativeResize="0"/>
          <p:nvPr/>
        </p:nvPicPr>
        <p:blipFill>
          <a:blip r:embed="rId3">
            <a:alphaModFix/>
          </a:blip>
          <a:stretch>
            <a:fillRect/>
          </a:stretch>
        </p:blipFill>
        <p:spPr>
          <a:xfrm>
            <a:off x="1069050" y="2808425"/>
            <a:ext cx="2770100" cy="865124"/>
          </a:xfrm>
          <a:prstGeom prst="rect">
            <a:avLst/>
          </a:prstGeom>
          <a:noFill/>
          <a:ln>
            <a:noFill/>
          </a:ln>
        </p:spPr>
      </p:pic>
      <p:sp>
        <p:nvSpPr>
          <p:cNvPr id="330" name="Google Shape;330;p33"/>
          <p:cNvSpPr txBox="1"/>
          <p:nvPr/>
        </p:nvSpPr>
        <p:spPr>
          <a:xfrm>
            <a:off x="457200" y="3704650"/>
            <a:ext cx="79068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rPr>
              <a:t>Step 8: Sort the filtered sensitivity numbers and set the design variable x j s corresponding to the top NVf^t sensitivity numbers to 1 and the other to 0.</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800">
              <a:solidFill>
                <a:schemeClr val="dk1"/>
              </a:solidFill>
            </a:endParaRPr>
          </a:p>
          <a:p>
            <a:pPr indent="0" lvl="0" marL="0" rtl="0" algn="l">
              <a:spcBef>
                <a:spcPts val="0"/>
              </a:spcBef>
              <a:spcAft>
                <a:spcPts val="0"/>
              </a:spcAft>
              <a:buClr>
                <a:schemeClr val="dk1"/>
              </a:buClr>
              <a:buSzPts val="1100"/>
              <a:buFont typeface="Arial"/>
              <a:buNone/>
            </a:pPr>
            <a:r>
              <a:rPr lang="en" sz="800">
                <a:solidFill>
                  <a:schemeClr val="dk1"/>
                </a:solidFill>
              </a:rPr>
              <a:t>Step 9: Repeat steps 2 to 8 until the target volume is reached and the convergence criteria is met.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0" st="0"/>
                                            </p:txEl>
                                          </p:spTgt>
                                        </p:tgtEl>
                                        <p:attrNameLst>
                                          <p:attrName>style.visibility</p:attrName>
                                        </p:attrNameLst>
                                      </p:cBhvr>
                                      <p:to>
                                        <p:strVal val="visible"/>
                                      </p:to>
                                    </p:set>
                                    <p:animEffect filter="fade" transition="in">
                                      <p:cBhvr>
                                        <p:cTn dur="1"/>
                                        <p:tgtEl>
                                          <p:spTgt spid="3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 st="1"/>
                                            </p:txEl>
                                          </p:spTgt>
                                        </p:tgtEl>
                                        <p:attrNameLst>
                                          <p:attrName>style.visibility</p:attrName>
                                        </p:attrNameLst>
                                      </p:cBhvr>
                                      <p:to>
                                        <p:strVal val="visible"/>
                                      </p:to>
                                    </p:set>
                                    <p:animEffect filter="fade" transition="in">
                                      <p:cBhvr>
                                        <p:cTn dur="1"/>
                                        <p:tgtEl>
                                          <p:spTgt spid="3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2" st="2"/>
                                            </p:txEl>
                                          </p:spTgt>
                                        </p:tgtEl>
                                        <p:attrNameLst>
                                          <p:attrName>style.visibility</p:attrName>
                                        </p:attrNameLst>
                                      </p:cBhvr>
                                      <p:to>
                                        <p:strVal val="visible"/>
                                      </p:to>
                                    </p:set>
                                    <p:animEffect filter="fade" transition="in">
                                      <p:cBhvr>
                                        <p:cTn dur="1"/>
                                        <p:tgtEl>
                                          <p:spTgt spid="3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3" st="3"/>
                                            </p:txEl>
                                          </p:spTgt>
                                        </p:tgtEl>
                                        <p:attrNameLst>
                                          <p:attrName>style.visibility</p:attrName>
                                        </p:attrNameLst>
                                      </p:cBhvr>
                                      <p:to>
                                        <p:strVal val="visible"/>
                                      </p:to>
                                    </p:set>
                                    <p:animEffect filter="fade" transition="in">
                                      <p:cBhvr>
                                        <p:cTn dur="1"/>
                                        <p:tgtEl>
                                          <p:spTgt spid="3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4" st="4"/>
                                            </p:txEl>
                                          </p:spTgt>
                                        </p:tgtEl>
                                        <p:attrNameLst>
                                          <p:attrName>style.visibility</p:attrName>
                                        </p:attrNameLst>
                                      </p:cBhvr>
                                      <p:to>
                                        <p:strVal val="visible"/>
                                      </p:to>
                                    </p:set>
                                    <p:animEffect filter="fade" transition="in">
                                      <p:cBhvr>
                                        <p:cTn dur="1"/>
                                        <p:tgtEl>
                                          <p:spTgt spid="3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5" st="5"/>
                                            </p:txEl>
                                          </p:spTgt>
                                        </p:tgtEl>
                                        <p:attrNameLst>
                                          <p:attrName>style.visibility</p:attrName>
                                        </p:attrNameLst>
                                      </p:cBhvr>
                                      <p:to>
                                        <p:strVal val="visible"/>
                                      </p:to>
                                    </p:set>
                                    <p:animEffect filter="fade" transition="in">
                                      <p:cBhvr>
                                        <p:cTn dur="1"/>
                                        <p:tgtEl>
                                          <p:spTgt spid="3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6" st="6"/>
                                            </p:txEl>
                                          </p:spTgt>
                                        </p:tgtEl>
                                        <p:attrNameLst>
                                          <p:attrName>style.visibility</p:attrName>
                                        </p:attrNameLst>
                                      </p:cBhvr>
                                      <p:to>
                                        <p:strVal val="visible"/>
                                      </p:to>
                                    </p:set>
                                    <p:animEffect filter="fade" transition="in">
                                      <p:cBhvr>
                                        <p:cTn dur="1"/>
                                        <p:tgtEl>
                                          <p:spTgt spid="3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7" st="7"/>
                                            </p:txEl>
                                          </p:spTgt>
                                        </p:tgtEl>
                                        <p:attrNameLst>
                                          <p:attrName>style.visibility</p:attrName>
                                        </p:attrNameLst>
                                      </p:cBhvr>
                                      <p:to>
                                        <p:strVal val="visible"/>
                                      </p:to>
                                    </p:set>
                                    <p:animEffect filter="fade" transition="in">
                                      <p:cBhvr>
                                        <p:cTn dur="1"/>
                                        <p:tgtEl>
                                          <p:spTgt spid="3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8" st="8"/>
                                            </p:txEl>
                                          </p:spTgt>
                                        </p:tgtEl>
                                        <p:attrNameLst>
                                          <p:attrName>style.visibility</p:attrName>
                                        </p:attrNameLst>
                                      </p:cBhvr>
                                      <p:to>
                                        <p:strVal val="visible"/>
                                      </p:to>
                                    </p:set>
                                    <p:animEffect filter="fade" transition="in">
                                      <p:cBhvr>
                                        <p:cTn dur="1"/>
                                        <p:tgtEl>
                                          <p:spTgt spid="32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9" st="9"/>
                                            </p:txEl>
                                          </p:spTgt>
                                        </p:tgtEl>
                                        <p:attrNameLst>
                                          <p:attrName>style.visibility</p:attrName>
                                        </p:attrNameLst>
                                      </p:cBhvr>
                                      <p:to>
                                        <p:strVal val="visible"/>
                                      </p:to>
                                    </p:set>
                                    <p:animEffect filter="fade" transition="in">
                                      <p:cBhvr>
                                        <p:cTn dur="1"/>
                                        <p:tgtEl>
                                          <p:spTgt spid="32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0" st="10"/>
                                            </p:txEl>
                                          </p:spTgt>
                                        </p:tgtEl>
                                        <p:attrNameLst>
                                          <p:attrName>style.visibility</p:attrName>
                                        </p:attrNameLst>
                                      </p:cBhvr>
                                      <p:to>
                                        <p:strVal val="visible"/>
                                      </p:to>
                                    </p:set>
                                    <p:animEffect filter="fade" transition="in">
                                      <p:cBhvr>
                                        <p:cTn dur="1"/>
                                        <p:tgtEl>
                                          <p:spTgt spid="32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1" st="11"/>
                                            </p:txEl>
                                          </p:spTgt>
                                        </p:tgtEl>
                                        <p:attrNameLst>
                                          <p:attrName>style.visibility</p:attrName>
                                        </p:attrNameLst>
                                      </p:cBhvr>
                                      <p:to>
                                        <p:strVal val="visible"/>
                                      </p:to>
                                    </p:set>
                                    <p:animEffect filter="fade" transition="in">
                                      <p:cBhvr>
                                        <p:cTn dur="1"/>
                                        <p:tgtEl>
                                          <p:spTgt spid="32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xEl>
                                              <p:pRg end="12" st="12"/>
                                            </p:txEl>
                                          </p:spTgt>
                                        </p:tgtEl>
                                        <p:attrNameLst>
                                          <p:attrName>style.visibility</p:attrName>
                                        </p:attrNameLst>
                                      </p:cBhvr>
                                      <p:to>
                                        <p:strVal val="visible"/>
                                      </p:to>
                                    </p:set>
                                    <p:animEffect filter="fade" transition="in">
                                      <p:cBhvr>
                                        <p:cTn dur="1"/>
                                        <p:tgtEl>
                                          <p:spTgt spid="32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1"/>
                                        <p:tgtEl>
                                          <p:spTgt spid="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1"/>
                                        <p:tgtEl>
                                          <p:spTgt spid="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1"/>
                                        <p:tgtEl>
                                          <p:spTgt spid="33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id="335" name="Google Shape;335;p34"/>
          <p:cNvPicPr preferRelativeResize="0"/>
          <p:nvPr/>
        </p:nvPicPr>
        <p:blipFill>
          <a:blip r:embed="rId3">
            <a:alphaModFix/>
          </a:blip>
          <a:stretch>
            <a:fillRect/>
          </a:stretch>
        </p:blipFill>
        <p:spPr>
          <a:xfrm>
            <a:off x="457200" y="863875"/>
            <a:ext cx="3666500" cy="2749875"/>
          </a:xfrm>
          <a:prstGeom prst="rect">
            <a:avLst/>
          </a:prstGeom>
          <a:noFill/>
          <a:ln>
            <a:noFill/>
          </a:ln>
        </p:spPr>
      </p:pic>
      <p:sp>
        <p:nvSpPr>
          <p:cNvPr id="336" name="Google Shape;336;p34"/>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Examples</a:t>
            </a:r>
            <a:endParaRPr sz="2400">
              <a:latin typeface="Helvetica Neue"/>
              <a:ea typeface="Helvetica Neue"/>
              <a:cs typeface="Helvetica Neue"/>
              <a:sym typeface="Helvetica Neue"/>
            </a:endParaRPr>
          </a:p>
        </p:txBody>
      </p:sp>
      <p:pic>
        <p:nvPicPr>
          <p:cNvPr id="337" name="Google Shape;337;p34"/>
          <p:cNvPicPr preferRelativeResize="0"/>
          <p:nvPr/>
        </p:nvPicPr>
        <p:blipFill>
          <a:blip r:embed="rId4">
            <a:alphaModFix/>
          </a:blip>
          <a:stretch>
            <a:fillRect/>
          </a:stretch>
        </p:blipFill>
        <p:spPr>
          <a:xfrm>
            <a:off x="1223575" y="3613750"/>
            <a:ext cx="2212151" cy="1000950"/>
          </a:xfrm>
          <a:prstGeom prst="rect">
            <a:avLst/>
          </a:prstGeom>
          <a:noFill/>
          <a:ln>
            <a:noFill/>
          </a:ln>
        </p:spPr>
      </p:pic>
      <p:pic>
        <p:nvPicPr>
          <p:cNvPr id="338" name="Google Shape;338;p34"/>
          <p:cNvPicPr preferRelativeResize="0"/>
          <p:nvPr/>
        </p:nvPicPr>
        <p:blipFill>
          <a:blip r:embed="rId5">
            <a:alphaModFix/>
          </a:blip>
          <a:stretch>
            <a:fillRect/>
          </a:stretch>
        </p:blipFill>
        <p:spPr>
          <a:xfrm>
            <a:off x="5045050" y="2786296"/>
            <a:ext cx="3484151" cy="2463700"/>
          </a:xfrm>
          <a:prstGeom prst="rect">
            <a:avLst/>
          </a:prstGeom>
          <a:noFill/>
          <a:ln>
            <a:noFill/>
          </a:ln>
        </p:spPr>
      </p:pic>
      <p:grpSp>
        <p:nvGrpSpPr>
          <p:cNvPr id="339" name="Google Shape;339;p34"/>
          <p:cNvGrpSpPr/>
          <p:nvPr/>
        </p:nvGrpSpPr>
        <p:grpSpPr>
          <a:xfrm>
            <a:off x="5503619" y="863874"/>
            <a:ext cx="2719404" cy="2047703"/>
            <a:chOff x="5410675" y="1468975"/>
            <a:chExt cx="3301850" cy="2612200"/>
          </a:xfrm>
        </p:grpSpPr>
        <p:pic>
          <p:nvPicPr>
            <p:cNvPr id="340" name="Google Shape;340;p34"/>
            <p:cNvPicPr preferRelativeResize="0"/>
            <p:nvPr/>
          </p:nvPicPr>
          <p:blipFill rotWithShape="1">
            <a:blip r:embed="rId6">
              <a:alphaModFix/>
            </a:blip>
            <a:srcRect b="11045" l="13038" r="9538" t="7254"/>
            <a:stretch/>
          </p:blipFill>
          <p:spPr>
            <a:xfrm>
              <a:off x="5410675" y="1468975"/>
              <a:ext cx="1100617" cy="870732"/>
            </a:xfrm>
            <a:prstGeom prst="rect">
              <a:avLst/>
            </a:prstGeom>
            <a:noFill/>
            <a:ln>
              <a:noFill/>
            </a:ln>
          </p:spPr>
        </p:pic>
        <p:pic>
          <p:nvPicPr>
            <p:cNvPr id="341" name="Google Shape;341;p34"/>
            <p:cNvPicPr preferRelativeResize="0"/>
            <p:nvPr/>
          </p:nvPicPr>
          <p:blipFill rotWithShape="1">
            <a:blip r:embed="rId6">
              <a:alphaModFix/>
            </a:blip>
            <a:srcRect b="11045" l="13038" r="9538" t="7254"/>
            <a:stretch/>
          </p:blipFill>
          <p:spPr>
            <a:xfrm>
              <a:off x="6511292" y="1468975"/>
              <a:ext cx="1100617" cy="870732"/>
            </a:xfrm>
            <a:prstGeom prst="rect">
              <a:avLst/>
            </a:prstGeom>
            <a:noFill/>
            <a:ln>
              <a:noFill/>
            </a:ln>
          </p:spPr>
        </p:pic>
        <p:pic>
          <p:nvPicPr>
            <p:cNvPr id="342" name="Google Shape;342;p34"/>
            <p:cNvPicPr preferRelativeResize="0"/>
            <p:nvPr/>
          </p:nvPicPr>
          <p:blipFill rotWithShape="1">
            <a:blip r:embed="rId6">
              <a:alphaModFix/>
            </a:blip>
            <a:srcRect b="11045" l="13038" r="9538" t="7254"/>
            <a:stretch/>
          </p:blipFill>
          <p:spPr>
            <a:xfrm>
              <a:off x="7611909" y="1468975"/>
              <a:ext cx="1100617" cy="870732"/>
            </a:xfrm>
            <a:prstGeom prst="rect">
              <a:avLst/>
            </a:prstGeom>
            <a:noFill/>
            <a:ln>
              <a:noFill/>
            </a:ln>
          </p:spPr>
        </p:pic>
        <p:pic>
          <p:nvPicPr>
            <p:cNvPr id="343" name="Google Shape;343;p34"/>
            <p:cNvPicPr preferRelativeResize="0"/>
            <p:nvPr/>
          </p:nvPicPr>
          <p:blipFill rotWithShape="1">
            <a:blip r:embed="rId6">
              <a:alphaModFix/>
            </a:blip>
            <a:srcRect b="11045" l="13038" r="9538" t="7254"/>
            <a:stretch/>
          </p:blipFill>
          <p:spPr>
            <a:xfrm>
              <a:off x="5410675" y="2339709"/>
              <a:ext cx="1100617" cy="870732"/>
            </a:xfrm>
            <a:prstGeom prst="rect">
              <a:avLst/>
            </a:prstGeom>
            <a:noFill/>
            <a:ln>
              <a:noFill/>
            </a:ln>
          </p:spPr>
        </p:pic>
        <p:pic>
          <p:nvPicPr>
            <p:cNvPr id="344" name="Google Shape;344;p34"/>
            <p:cNvPicPr preferRelativeResize="0"/>
            <p:nvPr/>
          </p:nvPicPr>
          <p:blipFill rotWithShape="1">
            <a:blip r:embed="rId6">
              <a:alphaModFix/>
            </a:blip>
            <a:srcRect b="11045" l="13038" r="9538" t="7254"/>
            <a:stretch/>
          </p:blipFill>
          <p:spPr>
            <a:xfrm>
              <a:off x="6511292" y="2339709"/>
              <a:ext cx="1100617" cy="870732"/>
            </a:xfrm>
            <a:prstGeom prst="rect">
              <a:avLst/>
            </a:prstGeom>
            <a:noFill/>
            <a:ln>
              <a:noFill/>
            </a:ln>
          </p:spPr>
        </p:pic>
        <p:pic>
          <p:nvPicPr>
            <p:cNvPr id="345" name="Google Shape;345;p34"/>
            <p:cNvPicPr preferRelativeResize="0"/>
            <p:nvPr/>
          </p:nvPicPr>
          <p:blipFill rotWithShape="1">
            <a:blip r:embed="rId6">
              <a:alphaModFix/>
            </a:blip>
            <a:srcRect b="11045" l="13038" r="9538" t="7254"/>
            <a:stretch/>
          </p:blipFill>
          <p:spPr>
            <a:xfrm>
              <a:off x="7611909" y="2339709"/>
              <a:ext cx="1100617" cy="870732"/>
            </a:xfrm>
            <a:prstGeom prst="rect">
              <a:avLst/>
            </a:prstGeom>
            <a:noFill/>
            <a:ln>
              <a:noFill/>
            </a:ln>
          </p:spPr>
        </p:pic>
        <p:pic>
          <p:nvPicPr>
            <p:cNvPr id="346" name="Google Shape;346;p34"/>
            <p:cNvPicPr preferRelativeResize="0"/>
            <p:nvPr/>
          </p:nvPicPr>
          <p:blipFill rotWithShape="1">
            <a:blip r:embed="rId6">
              <a:alphaModFix/>
            </a:blip>
            <a:srcRect b="11045" l="13038" r="9538" t="7254"/>
            <a:stretch/>
          </p:blipFill>
          <p:spPr>
            <a:xfrm>
              <a:off x="5410675" y="3210443"/>
              <a:ext cx="1100617" cy="870732"/>
            </a:xfrm>
            <a:prstGeom prst="rect">
              <a:avLst/>
            </a:prstGeom>
            <a:noFill/>
            <a:ln>
              <a:noFill/>
            </a:ln>
          </p:spPr>
        </p:pic>
        <p:pic>
          <p:nvPicPr>
            <p:cNvPr id="347" name="Google Shape;347;p34"/>
            <p:cNvPicPr preferRelativeResize="0"/>
            <p:nvPr/>
          </p:nvPicPr>
          <p:blipFill rotWithShape="1">
            <a:blip r:embed="rId6">
              <a:alphaModFix/>
            </a:blip>
            <a:srcRect b="11045" l="13038" r="9538" t="7254"/>
            <a:stretch/>
          </p:blipFill>
          <p:spPr>
            <a:xfrm>
              <a:off x="6511292" y="3210443"/>
              <a:ext cx="1100617" cy="870732"/>
            </a:xfrm>
            <a:prstGeom prst="rect">
              <a:avLst/>
            </a:prstGeom>
            <a:noFill/>
            <a:ln>
              <a:noFill/>
            </a:ln>
          </p:spPr>
        </p:pic>
        <p:pic>
          <p:nvPicPr>
            <p:cNvPr id="348" name="Google Shape;348;p34"/>
            <p:cNvPicPr preferRelativeResize="0"/>
            <p:nvPr/>
          </p:nvPicPr>
          <p:blipFill rotWithShape="1">
            <a:blip r:embed="rId6">
              <a:alphaModFix/>
            </a:blip>
            <a:srcRect b="11045" l="13038" r="9538" t="7254"/>
            <a:stretch/>
          </p:blipFill>
          <p:spPr>
            <a:xfrm>
              <a:off x="7611909" y="3210443"/>
              <a:ext cx="1100617" cy="87073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39"/>
                                        </p:tgtEl>
                                      </p:cBhvr>
                                    </p:animEffect>
                                    <p:set>
                                      <p:cBhvr>
                                        <p:cTn dur="1" fill="hold">
                                          <p:stCondLst>
                                            <p:cond delay="0"/>
                                          </p:stCondLst>
                                        </p:cTn>
                                        <p:tgtEl>
                                          <p:spTgt spid="3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335"/>
                                        </p:tgtEl>
                                      </p:cBhvr>
                                    </p:animEffect>
                                    <p:set>
                                      <p:cBhvr>
                                        <p:cTn dur="1" fill="hold">
                                          <p:stCondLst>
                                            <p:cond delay="0"/>
                                          </p:stCondLst>
                                        </p:cTn>
                                        <p:tgtEl>
                                          <p:spTgt spid="3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35"/>
          <p:cNvPicPr preferRelativeResize="0"/>
          <p:nvPr/>
        </p:nvPicPr>
        <p:blipFill>
          <a:blip r:embed="rId3">
            <a:alphaModFix/>
          </a:blip>
          <a:stretch>
            <a:fillRect/>
          </a:stretch>
        </p:blipFill>
        <p:spPr>
          <a:xfrm>
            <a:off x="457205" y="863875"/>
            <a:ext cx="3654308" cy="2740725"/>
          </a:xfrm>
          <a:prstGeom prst="rect">
            <a:avLst/>
          </a:prstGeom>
          <a:noFill/>
          <a:ln>
            <a:noFill/>
          </a:ln>
        </p:spPr>
      </p:pic>
      <p:sp>
        <p:nvSpPr>
          <p:cNvPr id="354" name="Google Shape;354;p35"/>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Examples</a:t>
            </a:r>
            <a:endParaRPr sz="2400">
              <a:latin typeface="Helvetica Neue"/>
              <a:ea typeface="Helvetica Neue"/>
              <a:cs typeface="Helvetica Neue"/>
              <a:sym typeface="Helvetica Neue"/>
            </a:endParaRPr>
          </a:p>
        </p:txBody>
      </p:sp>
      <p:pic>
        <p:nvPicPr>
          <p:cNvPr id="355" name="Google Shape;355;p35"/>
          <p:cNvPicPr preferRelativeResize="0"/>
          <p:nvPr/>
        </p:nvPicPr>
        <p:blipFill>
          <a:blip r:embed="rId4">
            <a:alphaModFix/>
          </a:blip>
          <a:stretch>
            <a:fillRect/>
          </a:stretch>
        </p:blipFill>
        <p:spPr>
          <a:xfrm>
            <a:off x="1230300" y="3607575"/>
            <a:ext cx="2198700" cy="973200"/>
          </a:xfrm>
          <a:prstGeom prst="rect">
            <a:avLst/>
          </a:prstGeom>
          <a:noFill/>
          <a:ln>
            <a:noFill/>
          </a:ln>
        </p:spPr>
      </p:pic>
      <p:pic>
        <p:nvPicPr>
          <p:cNvPr id="356" name="Google Shape;356;p35"/>
          <p:cNvPicPr preferRelativeResize="0"/>
          <p:nvPr/>
        </p:nvPicPr>
        <p:blipFill>
          <a:blip r:embed="rId5">
            <a:alphaModFix/>
          </a:blip>
          <a:stretch>
            <a:fillRect/>
          </a:stretch>
        </p:blipFill>
        <p:spPr>
          <a:xfrm>
            <a:off x="5130650" y="2924850"/>
            <a:ext cx="3274524" cy="2315476"/>
          </a:xfrm>
          <a:prstGeom prst="rect">
            <a:avLst/>
          </a:prstGeom>
          <a:noFill/>
          <a:ln>
            <a:noFill/>
          </a:ln>
        </p:spPr>
      </p:pic>
      <p:pic>
        <p:nvPicPr>
          <p:cNvPr id="357" name="Google Shape;357;p35"/>
          <p:cNvPicPr preferRelativeResize="0"/>
          <p:nvPr/>
        </p:nvPicPr>
        <p:blipFill rotWithShape="1">
          <a:blip r:embed="rId6">
            <a:alphaModFix/>
          </a:blip>
          <a:srcRect b="11012" l="13282" r="9449" t="7355"/>
          <a:stretch/>
        </p:blipFill>
        <p:spPr>
          <a:xfrm>
            <a:off x="5491875" y="863875"/>
            <a:ext cx="2724275" cy="2157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6"/>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Examples</a:t>
            </a:r>
            <a:endParaRPr sz="2400">
              <a:latin typeface="Helvetica Neue"/>
              <a:ea typeface="Helvetica Neue"/>
              <a:cs typeface="Helvetica Neue"/>
              <a:sym typeface="Helvetica Neue"/>
            </a:endParaRPr>
          </a:p>
        </p:txBody>
      </p:sp>
      <p:pic>
        <p:nvPicPr>
          <p:cNvPr id="363" name="Google Shape;363;p36"/>
          <p:cNvPicPr preferRelativeResize="0"/>
          <p:nvPr/>
        </p:nvPicPr>
        <p:blipFill>
          <a:blip r:embed="rId3">
            <a:alphaModFix/>
          </a:blip>
          <a:stretch>
            <a:fillRect/>
          </a:stretch>
        </p:blipFill>
        <p:spPr>
          <a:xfrm>
            <a:off x="457200" y="863875"/>
            <a:ext cx="3664325" cy="2748250"/>
          </a:xfrm>
          <a:prstGeom prst="rect">
            <a:avLst/>
          </a:prstGeom>
          <a:noFill/>
          <a:ln>
            <a:noFill/>
          </a:ln>
        </p:spPr>
      </p:pic>
      <p:pic>
        <p:nvPicPr>
          <p:cNvPr id="364" name="Google Shape;364;p36"/>
          <p:cNvPicPr preferRelativeResize="0"/>
          <p:nvPr/>
        </p:nvPicPr>
        <p:blipFill>
          <a:blip r:embed="rId4">
            <a:alphaModFix/>
          </a:blip>
          <a:stretch>
            <a:fillRect/>
          </a:stretch>
        </p:blipFill>
        <p:spPr>
          <a:xfrm>
            <a:off x="1143002" y="3612125"/>
            <a:ext cx="2292725" cy="998725"/>
          </a:xfrm>
          <a:prstGeom prst="rect">
            <a:avLst/>
          </a:prstGeom>
          <a:noFill/>
          <a:ln>
            <a:noFill/>
          </a:ln>
        </p:spPr>
      </p:pic>
      <p:pic>
        <p:nvPicPr>
          <p:cNvPr id="365" name="Google Shape;365;p36"/>
          <p:cNvPicPr preferRelativeResize="0"/>
          <p:nvPr/>
        </p:nvPicPr>
        <p:blipFill>
          <a:blip r:embed="rId5">
            <a:alphaModFix/>
          </a:blip>
          <a:stretch>
            <a:fillRect/>
          </a:stretch>
        </p:blipFill>
        <p:spPr>
          <a:xfrm>
            <a:off x="5328050" y="2986000"/>
            <a:ext cx="3053200" cy="2223275"/>
          </a:xfrm>
          <a:prstGeom prst="rect">
            <a:avLst/>
          </a:prstGeom>
          <a:noFill/>
          <a:ln>
            <a:noFill/>
          </a:ln>
        </p:spPr>
      </p:pic>
      <p:pic>
        <p:nvPicPr>
          <p:cNvPr id="366" name="Google Shape;366;p36"/>
          <p:cNvPicPr preferRelativeResize="0"/>
          <p:nvPr/>
        </p:nvPicPr>
        <p:blipFill rotWithShape="1">
          <a:blip r:embed="rId6">
            <a:alphaModFix/>
          </a:blip>
          <a:srcRect b="11229" l="13098" r="9621" t="7157"/>
          <a:stretch/>
        </p:blipFill>
        <p:spPr>
          <a:xfrm>
            <a:off x="5472975" y="863875"/>
            <a:ext cx="2763351" cy="2187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37"/>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Examples</a:t>
            </a:r>
            <a:endParaRPr sz="2400">
              <a:latin typeface="Helvetica Neue"/>
              <a:ea typeface="Helvetica Neue"/>
              <a:cs typeface="Helvetica Neue"/>
              <a:sym typeface="Helvetica Neue"/>
            </a:endParaRPr>
          </a:p>
        </p:txBody>
      </p:sp>
      <p:pic>
        <p:nvPicPr>
          <p:cNvPr id="372" name="Google Shape;372;p37"/>
          <p:cNvPicPr preferRelativeResize="0"/>
          <p:nvPr/>
        </p:nvPicPr>
        <p:blipFill>
          <a:blip r:embed="rId3">
            <a:alphaModFix/>
          </a:blip>
          <a:stretch>
            <a:fillRect/>
          </a:stretch>
        </p:blipFill>
        <p:spPr>
          <a:xfrm>
            <a:off x="457200" y="863876"/>
            <a:ext cx="3664325" cy="2748250"/>
          </a:xfrm>
          <a:prstGeom prst="rect">
            <a:avLst/>
          </a:prstGeom>
          <a:noFill/>
          <a:ln>
            <a:noFill/>
          </a:ln>
        </p:spPr>
      </p:pic>
      <p:pic>
        <p:nvPicPr>
          <p:cNvPr id="373" name="Google Shape;373;p37"/>
          <p:cNvPicPr preferRelativeResize="0"/>
          <p:nvPr/>
        </p:nvPicPr>
        <p:blipFill rotWithShape="1">
          <a:blip r:embed="rId4">
            <a:alphaModFix/>
          </a:blip>
          <a:srcRect b="11121" l="12961" r="9705" t="7338"/>
          <a:stretch/>
        </p:blipFill>
        <p:spPr>
          <a:xfrm>
            <a:off x="5486427" y="863875"/>
            <a:ext cx="2736451" cy="2163126"/>
          </a:xfrm>
          <a:prstGeom prst="rect">
            <a:avLst/>
          </a:prstGeom>
          <a:noFill/>
          <a:ln>
            <a:noFill/>
          </a:ln>
        </p:spPr>
      </p:pic>
      <p:pic>
        <p:nvPicPr>
          <p:cNvPr id="374" name="Google Shape;374;p37"/>
          <p:cNvPicPr preferRelativeResize="0"/>
          <p:nvPr/>
        </p:nvPicPr>
        <p:blipFill>
          <a:blip r:embed="rId5">
            <a:alphaModFix/>
          </a:blip>
          <a:stretch>
            <a:fillRect/>
          </a:stretch>
        </p:blipFill>
        <p:spPr>
          <a:xfrm>
            <a:off x="1149712" y="3612125"/>
            <a:ext cx="2279301" cy="1001500"/>
          </a:xfrm>
          <a:prstGeom prst="rect">
            <a:avLst/>
          </a:prstGeom>
          <a:noFill/>
          <a:ln>
            <a:noFill/>
          </a:ln>
        </p:spPr>
      </p:pic>
      <p:pic>
        <p:nvPicPr>
          <p:cNvPr id="375" name="Google Shape;375;p37"/>
          <p:cNvPicPr preferRelativeResize="0"/>
          <p:nvPr/>
        </p:nvPicPr>
        <p:blipFill>
          <a:blip r:embed="rId6">
            <a:alphaModFix/>
          </a:blip>
          <a:stretch>
            <a:fillRect/>
          </a:stretch>
        </p:blipFill>
        <p:spPr>
          <a:xfrm>
            <a:off x="5369380" y="3030250"/>
            <a:ext cx="2970539" cy="2163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8"/>
          <p:cNvSpPr txBox="1"/>
          <p:nvPr/>
        </p:nvSpPr>
        <p:spPr>
          <a:xfrm>
            <a:off x="457200" y="463375"/>
            <a:ext cx="37449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Conclusion</a:t>
            </a:r>
            <a:endParaRPr sz="2400">
              <a:latin typeface="Helvetica Neue"/>
              <a:ea typeface="Helvetica Neue"/>
              <a:cs typeface="Helvetica Neue"/>
              <a:sym typeface="Helvetica Neue"/>
            </a:endParaRPr>
          </a:p>
        </p:txBody>
      </p:sp>
      <p:sp>
        <p:nvSpPr>
          <p:cNvPr id="381" name="Google Shape;381;p38"/>
          <p:cNvSpPr txBox="1"/>
          <p:nvPr/>
        </p:nvSpPr>
        <p:spPr>
          <a:xfrm>
            <a:off x="457200" y="1149725"/>
            <a:ext cx="6938700" cy="3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In this thesis, we have studied the optimality of areal distribution of material across a cross-section of the bamboo and laid down methods and developed tools for studying the optimality of 2D structure and microstructure of the bamboo.</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To provide an establishing answer to the question of structural optimality of plant stems, further simulation need to be done for the optimality of 2D structure and the ideas presented here need to be expanded to 3 dimensions to get deal with the complete structure of plants stems.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nvSpPr>
        <p:spPr>
          <a:xfrm>
            <a:off x="461300" y="461575"/>
            <a:ext cx="35997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Distribution of material</a:t>
            </a:r>
            <a:endParaRPr sz="2400">
              <a:latin typeface="Helvetica Neue"/>
              <a:ea typeface="Helvetica Neue"/>
              <a:cs typeface="Helvetica Neue"/>
              <a:sym typeface="Helvetica Neue"/>
            </a:endParaRPr>
          </a:p>
        </p:txBody>
      </p:sp>
      <p:pic>
        <p:nvPicPr>
          <p:cNvPr id="78" name="Google Shape;78;p15"/>
          <p:cNvPicPr preferRelativeResize="0"/>
          <p:nvPr/>
        </p:nvPicPr>
        <p:blipFill>
          <a:blip r:embed="rId3">
            <a:alphaModFix/>
          </a:blip>
          <a:stretch>
            <a:fillRect/>
          </a:stretch>
        </p:blipFill>
        <p:spPr>
          <a:xfrm rot="-5400000">
            <a:off x="4537676" y="1774299"/>
            <a:ext cx="4133551" cy="1703900"/>
          </a:xfrm>
          <a:prstGeom prst="rect">
            <a:avLst/>
          </a:prstGeom>
          <a:noFill/>
          <a:ln>
            <a:noFill/>
          </a:ln>
        </p:spPr>
      </p:pic>
      <p:sp>
        <p:nvSpPr>
          <p:cNvPr id="79" name="Google Shape;79;p15"/>
          <p:cNvSpPr txBox="1"/>
          <p:nvPr/>
        </p:nvSpPr>
        <p:spPr>
          <a:xfrm>
            <a:off x="457200" y="1142925"/>
            <a:ext cx="4121400" cy="7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Fibers appears in bundles throughout the cross-section though their density varies. Fibers are more dense and more tensile strength as compared to parenchyma cells. </a:t>
            </a:r>
            <a:endParaRPr/>
          </a:p>
        </p:txBody>
      </p:sp>
      <p:sp>
        <p:nvSpPr>
          <p:cNvPr id="80" name="Google Shape;80;p15"/>
          <p:cNvSpPr txBox="1"/>
          <p:nvPr/>
        </p:nvSpPr>
        <p:spPr>
          <a:xfrm>
            <a:off x="5558950" y="4693025"/>
            <a:ext cx="2091000" cy="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Figure: Clipped cross-section of bamboo</a:t>
            </a:r>
            <a:endParaRPr sz="800"/>
          </a:p>
        </p:txBody>
      </p:sp>
      <p:sp>
        <p:nvSpPr>
          <p:cNvPr id="81" name="Google Shape;81;p15"/>
          <p:cNvSpPr txBox="1"/>
          <p:nvPr/>
        </p:nvSpPr>
        <p:spPr>
          <a:xfrm>
            <a:off x="461300" y="1804075"/>
            <a:ext cx="4121400" cy="8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The density of fiber bundles increases as we move outward from the inner radius. This increases the strength and the moment about the axis. It seems that bamboo is trying to add reinforcement only where it is necessary.</a:t>
            </a:r>
            <a:endParaRPr sz="1000"/>
          </a:p>
        </p:txBody>
      </p:sp>
      <p:sp>
        <p:nvSpPr>
          <p:cNvPr id="82" name="Google Shape;82;p15"/>
          <p:cNvSpPr txBox="1"/>
          <p:nvPr/>
        </p:nvSpPr>
        <p:spPr>
          <a:xfrm>
            <a:off x="457200" y="2611825"/>
            <a:ext cx="41214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Thus, overall distribution is trying to increase the </a:t>
            </a:r>
            <a:r>
              <a:rPr lang="en" sz="1200"/>
              <a:t>EI/⍴</a:t>
            </a:r>
            <a:r>
              <a:rPr lang="en" sz="1000"/>
              <a:t> of the overall structure.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6"/>
          <p:cNvSpPr txBox="1"/>
          <p:nvPr/>
        </p:nvSpPr>
        <p:spPr>
          <a:xfrm>
            <a:off x="461300" y="461575"/>
            <a:ext cx="37761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Is This Strategy Optimal?</a:t>
            </a:r>
            <a:endParaRPr sz="2400">
              <a:latin typeface="Helvetica Neue"/>
              <a:ea typeface="Helvetica Neue"/>
              <a:cs typeface="Helvetica Neue"/>
              <a:sym typeface="Helvetica Neue"/>
            </a:endParaRPr>
          </a:p>
        </p:txBody>
      </p:sp>
      <p:sp>
        <p:nvSpPr>
          <p:cNvPr id="88" name="Google Shape;88;p16"/>
          <p:cNvSpPr txBox="1"/>
          <p:nvPr/>
        </p:nvSpPr>
        <p:spPr>
          <a:xfrm>
            <a:off x="392550" y="1141650"/>
            <a:ext cx="36042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6"/>
          <p:cNvPicPr preferRelativeResize="0"/>
          <p:nvPr/>
        </p:nvPicPr>
        <p:blipFill>
          <a:blip r:embed="rId3">
            <a:alphaModFix/>
          </a:blip>
          <a:stretch>
            <a:fillRect/>
          </a:stretch>
        </p:blipFill>
        <p:spPr>
          <a:xfrm>
            <a:off x="4509650" y="881575"/>
            <a:ext cx="3948150" cy="3825701"/>
          </a:xfrm>
          <a:prstGeom prst="rect">
            <a:avLst/>
          </a:prstGeom>
          <a:noFill/>
          <a:ln>
            <a:noFill/>
          </a:ln>
        </p:spPr>
      </p:pic>
      <p:cxnSp>
        <p:nvCxnSpPr>
          <p:cNvPr id="90" name="Google Shape;90;p16"/>
          <p:cNvCxnSpPr/>
          <p:nvPr/>
        </p:nvCxnSpPr>
        <p:spPr>
          <a:xfrm flipH="1" rot="10800000">
            <a:off x="5580525" y="928000"/>
            <a:ext cx="2265900" cy="3469200"/>
          </a:xfrm>
          <a:prstGeom prst="straightConnector1">
            <a:avLst/>
          </a:prstGeom>
          <a:noFill/>
          <a:ln cap="flat" cmpd="sng" w="28575">
            <a:solidFill>
              <a:srgbClr val="1C4587"/>
            </a:solidFill>
            <a:prstDash val="solid"/>
            <a:round/>
            <a:headEnd len="med" w="med" type="none"/>
            <a:tailEnd len="med" w="med" type="none"/>
          </a:ln>
        </p:spPr>
      </p:cxnSp>
      <p:cxnSp>
        <p:nvCxnSpPr>
          <p:cNvPr id="91" name="Google Shape;91;p16"/>
          <p:cNvCxnSpPr/>
          <p:nvPr/>
        </p:nvCxnSpPr>
        <p:spPr>
          <a:xfrm flipH="1" rot="10800000">
            <a:off x="6329075" y="1304450"/>
            <a:ext cx="2008200" cy="3063600"/>
          </a:xfrm>
          <a:prstGeom prst="straightConnector1">
            <a:avLst/>
          </a:prstGeom>
          <a:noFill/>
          <a:ln cap="flat" cmpd="sng" w="28575">
            <a:solidFill>
              <a:srgbClr val="1C4587"/>
            </a:solidFill>
            <a:prstDash val="solid"/>
            <a:round/>
            <a:headEnd len="med" w="med" type="none"/>
            <a:tailEnd len="med" w="med" type="none"/>
          </a:ln>
        </p:spPr>
      </p:cxnSp>
      <p:sp>
        <p:nvSpPr>
          <p:cNvPr id="92" name="Google Shape;92;p16"/>
          <p:cNvSpPr txBox="1"/>
          <p:nvPr/>
        </p:nvSpPr>
        <p:spPr>
          <a:xfrm>
            <a:off x="461300" y="1141650"/>
            <a:ext cx="31962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There may be other biological factors influencing the distribution of material. </a:t>
            </a:r>
            <a:endParaRPr sz="1000"/>
          </a:p>
        </p:txBody>
      </p:sp>
      <p:sp>
        <p:nvSpPr>
          <p:cNvPr id="93" name="Google Shape;93;p16"/>
          <p:cNvSpPr txBox="1"/>
          <p:nvPr/>
        </p:nvSpPr>
        <p:spPr>
          <a:xfrm>
            <a:off x="461300" y="2637325"/>
            <a:ext cx="31962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Also, f</a:t>
            </a:r>
            <a:r>
              <a:rPr lang="en" sz="1000"/>
              <a:t>rom previous studies, we can see that bamboo has much better E^⅓/⍴ than its components cellulose and parenchyma cell wall.</a:t>
            </a:r>
            <a:endParaRPr sz="1000"/>
          </a:p>
        </p:txBody>
      </p:sp>
      <p:cxnSp>
        <p:nvCxnSpPr>
          <p:cNvPr id="94" name="Google Shape;94;p16"/>
          <p:cNvCxnSpPr/>
          <p:nvPr/>
        </p:nvCxnSpPr>
        <p:spPr>
          <a:xfrm flipH="1" rot="10800000">
            <a:off x="5199525" y="928000"/>
            <a:ext cx="2265900" cy="3469200"/>
          </a:xfrm>
          <a:prstGeom prst="straightConnector1">
            <a:avLst/>
          </a:prstGeom>
          <a:noFill/>
          <a:ln cap="flat" cmpd="sng" w="28575">
            <a:solidFill>
              <a:srgbClr val="1C4587"/>
            </a:solidFill>
            <a:prstDash val="solid"/>
            <a:round/>
            <a:headEnd len="med" w="med" type="none"/>
            <a:tailEnd len="med" w="med" type="none"/>
          </a:ln>
        </p:spPr>
      </p:cxnSp>
      <p:sp>
        <p:nvSpPr>
          <p:cNvPr id="95" name="Google Shape;95;p16"/>
          <p:cNvSpPr txBox="1"/>
          <p:nvPr/>
        </p:nvSpPr>
        <p:spPr>
          <a:xfrm>
            <a:off x="461300" y="1637425"/>
            <a:ext cx="3196200" cy="9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The quantity EI/⍴ represent specific flexural rigidity. </a:t>
            </a:r>
            <a:r>
              <a:rPr lang="en" sz="1000"/>
              <a:t>Flexural rigidity is defined as the</a:t>
            </a:r>
            <a:r>
              <a:rPr lang="en" sz="1000">
                <a:uFill>
                  <a:noFill/>
                </a:uFill>
                <a:hlinkClick r:id="rId4"/>
              </a:rPr>
              <a:t> force</a:t>
            </a:r>
            <a:r>
              <a:rPr lang="en" sz="1000">
                <a:uFill>
                  <a:noFill/>
                </a:uFill>
                <a:hlinkClick r:id="rId5"/>
              </a:rPr>
              <a:t> couple</a:t>
            </a:r>
            <a:r>
              <a:rPr lang="en" sz="1000"/>
              <a:t> required to bend a non-</a:t>
            </a:r>
            <a:r>
              <a:rPr lang="en" sz="1000">
                <a:uFill>
                  <a:noFill/>
                </a:uFill>
                <a:hlinkClick r:id="rId6"/>
              </a:rPr>
              <a:t>rigid</a:t>
            </a:r>
            <a:r>
              <a:rPr lang="en" sz="1000"/>
              <a:t> structure in one unit of curvature or it can be defined as the resistance offered by a structure while undergoing bending.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txBox="1"/>
          <p:nvPr/>
        </p:nvSpPr>
        <p:spPr>
          <a:xfrm>
            <a:off x="457200" y="457200"/>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The 1D </a:t>
            </a:r>
            <a:r>
              <a:rPr lang="en" sz="2400">
                <a:latin typeface="Helvetica Neue"/>
                <a:ea typeface="Helvetica Neue"/>
                <a:cs typeface="Helvetica Neue"/>
                <a:sym typeface="Helvetica Neue"/>
              </a:rPr>
              <a:t>Problem</a:t>
            </a:r>
            <a:endParaRPr sz="2400">
              <a:latin typeface="Helvetica Neue"/>
              <a:ea typeface="Helvetica Neue"/>
              <a:cs typeface="Helvetica Neue"/>
              <a:sym typeface="Helvetica Neue"/>
            </a:endParaRPr>
          </a:p>
        </p:txBody>
      </p:sp>
      <p:sp>
        <p:nvSpPr>
          <p:cNvPr id="101" name="Google Shape;101;p17"/>
          <p:cNvSpPr txBox="1"/>
          <p:nvPr/>
        </p:nvSpPr>
        <p:spPr>
          <a:xfrm>
            <a:off x="457188" y="1136300"/>
            <a:ext cx="3663000" cy="6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Find the optimal areal distribution of parenchyma cells and fibres such as to maximize specific flexural rigidity subject to the loading constraints applicable to the bamboo.</a:t>
            </a:r>
            <a:endParaRPr sz="1000"/>
          </a:p>
        </p:txBody>
      </p:sp>
      <p:pic>
        <p:nvPicPr>
          <p:cNvPr id="102" name="Google Shape;102;p17"/>
          <p:cNvPicPr preferRelativeResize="0"/>
          <p:nvPr/>
        </p:nvPicPr>
        <p:blipFill>
          <a:blip r:embed="rId3">
            <a:alphaModFix/>
          </a:blip>
          <a:stretch>
            <a:fillRect/>
          </a:stretch>
        </p:blipFill>
        <p:spPr>
          <a:xfrm>
            <a:off x="5358150" y="1136300"/>
            <a:ext cx="2506950" cy="3574875"/>
          </a:xfrm>
          <a:prstGeom prst="rect">
            <a:avLst/>
          </a:prstGeom>
          <a:noFill/>
          <a:ln>
            <a:noFill/>
          </a:ln>
        </p:spPr>
      </p:pic>
      <p:pic>
        <p:nvPicPr>
          <p:cNvPr id="103" name="Google Shape;103;p17"/>
          <p:cNvPicPr preferRelativeResize="0"/>
          <p:nvPr/>
        </p:nvPicPr>
        <p:blipFill>
          <a:blip r:embed="rId4">
            <a:alphaModFix/>
          </a:blip>
          <a:stretch>
            <a:fillRect/>
          </a:stretch>
        </p:blipFill>
        <p:spPr>
          <a:xfrm>
            <a:off x="831300" y="3071600"/>
            <a:ext cx="2914799" cy="1639575"/>
          </a:xfrm>
          <a:prstGeom prst="rect">
            <a:avLst/>
          </a:prstGeom>
          <a:noFill/>
          <a:ln>
            <a:noFill/>
          </a:ln>
        </p:spPr>
      </p:pic>
      <p:pic>
        <p:nvPicPr>
          <p:cNvPr id="104" name="Google Shape;104;p17"/>
          <p:cNvPicPr preferRelativeResize="0"/>
          <p:nvPr/>
        </p:nvPicPr>
        <p:blipFill>
          <a:blip r:embed="rId5">
            <a:alphaModFix/>
          </a:blip>
          <a:stretch>
            <a:fillRect/>
          </a:stretch>
        </p:blipFill>
        <p:spPr>
          <a:xfrm>
            <a:off x="1396963" y="1968100"/>
            <a:ext cx="1783448" cy="100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nvSpPr>
        <p:spPr>
          <a:xfrm>
            <a:off x="457200" y="457200"/>
            <a:ext cx="3872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The 1D Problem</a:t>
            </a:r>
            <a:endParaRPr sz="2400">
              <a:latin typeface="Helvetica Neue"/>
              <a:ea typeface="Helvetica Neue"/>
              <a:cs typeface="Helvetica Neue"/>
              <a:sym typeface="Helvetica Neue"/>
            </a:endParaRPr>
          </a:p>
        </p:txBody>
      </p:sp>
      <p:pic>
        <p:nvPicPr>
          <p:cNvPr id="110" name="Google Shape;110;p18"/>
          <p:cNvPicPr preferRelativeResize="0"/>
          <p:nvPr/>
        </p:nvPicPr>
        <p:blipFill>
          <a:blip r:embed="rId3">
            <a:alphaModFix/>
          </a:blip>
          <a:stretch>
            <a:fillRect/>
          </a:stretch>
        </p:blipFill>
        <p:spPr>
          <a:xfrm>
            <a:off x="5432550" y="1109400"/>
            <a:ext cx="1642675" cy="2093251"/>
          </a:xfrm>
          <a:prstGeom prst="rect">
            <a:avLst/>
          </a:prstGeom>
          <a:noFill/>
          <a:ln>
            <a:noFill/>
          </a:ln>
        </p:spPr>
      </p:pic>
      <p:pic>
        <p:nvPicPr>
          <p:cNvPr id="111" name="Google Shape;111;p18"/>
          <p:cNvPicPr preferRelativeResize="0"/>
          <p:nvPr/>
        </p:nvPicPr>
        <p:blipFill>
          <a:blip r:embed="rId4">
            <a:alphaModFix/>
          </a:blip>
          <a:stretch>
            <a:fillRect/>
          </a:stretch>
        </p:blipFill>
        <p:spPr>
          <a:xfrm>
            <a:off x="589450" y="1136300"/>
            <a:ext cx="1272975" cy="401250"/>
          </a:xfrm>
          <a:prstGeom prst="rect">
            <a:avLst/>
          </a:prstGeom>
          <a:noFill/>
          <a:ln>
            <a:noFill/>
          </a:ln>
        </p:spPr>
      </p:pic>
      <p:pic>
        <p:nvPicPr>
          <p:cNvPr id="112" name="Google Shape;112;p18"/>
          <p:cNvPicPr preferRelativeResize="0"/>
          <p:nvPr/>
        </p:nvPicPr>
        <p:blipFill rotWithShape="1">
          <a:blip r:embed="rId5">
            <a:alphaModFix/>
          </a:blip>
          <a:srcRect b="0" l="0" r="58595" t="0"/>
          <a:stretch/>
        </p:blipFill>
        <p:spPr>
          <a:xfrm>
            <a:off x="589450" y="1573325"/>
            <a:ext cx="1683102" cy="555650"/>
          </a:xfrm>
          <a:prstGeom prst="rect">
            <a:avLst/>
          </a:prstGeom>
          <a:noFill/>
          <a:ln>
            <a:noFill/>
          </a:ln>
        </p:spPr>
      </p:pic>
      <p:pic>
        <p:nvPicPr>
          <p:cNvPr id="113" name="Google Shape;113;p18"/>
          <p:cNvPicPr preferRelativeResize="0"/>
          <p:nvPr/>
        </p:nvPicPr>
        <p:blipFill>
          <a:blip r:embed="rId6">
            <a:alphaModFix/>
          </a:blip>
          <a:stretch>
            <a:fillRect/>
          </a:stretch>
        </p:blipFill>
        <p:spPr>
          <a:xfrm>
            <a:off x="1167650" y="1573325"/>
            <a:ext cx="2210746" cy="555650"/>
          </a:xfrm>
          <a:prstGeom prst="rect">
            <a:avLst/>
          </a:prstGeom>
          <a:noFill/>
          <a:ln>
            <a:noFill/>
          </a:ln>
        </p:spPr>
      </p:pic>
      <p:pic>
        <p:nvPicPr>
          <p:cNvPr id="114" name="Google Shape;114;p18"/>
          <p:cNvPicPr preferRelativeResize="0"/>
          <p:nvPr/>
        </p:nvPicPr>
        <p:blipFill>
          <a:blip r:embed="rId7">
            <a:alphaModFix/>
          </a:blip>
          <a:stretch>
            <a:fillRect/>
          </a:stretch>
        </p:blipFill>
        <p:spPr>
          <a:xfrm>
            <a:off x="1216975" y="1573325"/>
            <a:ext cx="1347473" cy="555650"/>
          </a:xfrm>
          <a:prstGeom prst="rect">
            <a:avLst/>
          </a:prstGeom>
          <a:noFill/>
          <a:ln>
            <a:noFill/>
          </a:ln>
        </p:spPr>
      </p:pic>
      <p:pic>
        <p:nvPicPr>
          <p:cNvPr id="115" name="Google Shape;115;p18"/>
          <p:cNvPicPr preferRelativeResize="0"/>
          <p:nvPr/>
        </p:nvPicPr>
        <p:blipFill>
          <a:blip r:embed="rId8">
            <a:alphaModFix/>
          </a:blip>
          <a:stretch>
            <a:fillRect/>
          </a:stretch>
        </p:blipFill>
        <p:spPr>
          <a:xfrm>
            <a:off x="1451700" y="1573325"/>
            <a:ext cx="1195400" cy="844125"/>
          </a:xfrm>
          <a:prstGeom prst="rect">
            <a:avLst/>
          </a:prstGeom>
          <a:noFill/>
          <a:ln>
            <a:noFill/>
          </a:ln>
        </p:spPr>
      </p:pic>
      <p:pic>
        <p:nvPicPr>
          <p:cNvPr id="116" name="Google Shape;116;p18"/>
          <p:cNvPicPr preferRelativeResize="0"/>
          <p:nvPr/>
        </p:nvPicPr>
        <p:blipFill>
          <a:blip r:embed="rId9">
            <a:alphaModFix/>
          </a:blip>
          <a:stretch>
            <a:fillRect/>
          </a:stretch>
        </p:blipFill>
        <p:spPr>
          <a:xfrm>
            <a:off x="589450" y="2667801"/>
            <a:ext cx="922875" cy="401250"/>
          </a:xfrm>
          <a:prstGeom prst="rect">
            <a:avLst/>
          </a:prstGeom>
          <a:noFill/>
          <a:ln>
            <a:noFill/>
          </a:ln>
        </p:spPr>
      </p:pic>
      <p:pic>
        <p:nvPicPr>
          <p:cNvPr id="117" name="Google Shape;117;p18"/>
          <p:cNvPicPr preferRelativeResize="0"/>
          <p:nvPr/>
        </p:nvPicPr>
        <p:blipFill>
          <a:blip r:embed="rId10">
            <a:alphaModFix/>
          </a:blip>
          <a:stretch>
            <a:fillRect/>
          </a:stretch>
        </p:blipFill>
        <p:spPr>
          <a:xfrm>
            <a:off x="1795175" y="2640900"/>
            <a:ext cx="2693249" cy="1709224"/>
          </a:xfrm>
          <a:prstGeom prst="rect">
            <a:avLst/>
          </a:prstGeom>
          <a:noFill/>
          <a:ln>
            <a:noFill/>
          </a:ln>
        </p:spPr>
      </p:pic>
      <p:pic>
        <p:nvPicPr>
          <p:cNvPr id="118" name="Google Shape;118;p18"/>
          <p:cNvPicPr preferRelativeResize="0"/>
          <p:nvPr/>
        </p:nvPicPr>
        <p:blipFill>
          <a:blip r:embed="rId11">
            <a:alphaModFix/>
          </a:blip>
          <a:stretch>
            <a:fillRect/>
          </a:stretch>
        </p:blipFill>
        <p:spPr>
          <a:xfrm>
            <a:off x="5447624" y="1767175"/>
            <a:ext cx="2779740" cy="1609150"/>
          </a:xfrm>
          <a:prstGeom prst="rect">
            <a:avLst/>
          </a:prstGeom>
          <a:noFill/>
          <a:ln cap="flat" cmpd="sng" w="19050">
            <a:solidFill>
              <a:srgbClr val="000000"/>
            </a:solidFill>
            <a:prstDash val="solid"/>
            <a:round/>
            <a:headEnd len="sm" w="sm" type="none"/>
            <a:tailEnd len="sm" w="sm" type="none"/>
          </a:ln>
        </p:spPr>
      </p:pic>
      <p:sp>
        <p:nvSpPr>
          <p:cNvPr id="119" name="Google Shape;119;p18"/>
          <p:cNvSpPr txBox="1"/>
          <p:nvPr/>
        </p:nvSpPr>
        <p:spPr>
          <a:xfrm>
            <a:off x="5134550" y="3269613"/>
            <a:ext cx="25347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Figure: Schematic for Euler-Bernoulli Beam Theory</a:t>
            </a:r>
            <a:endParaRPr sz="800"/>
          </a:p>
        </p:txBody>
      </p:sp>
      <p:pic>
        <p:nvPicPr>
          <p:cNvPr id="120" name="Google Shape;120;p18"/>
          <p:cNvPicPr preferRelativeResize="0"/>
          <p:nvPr/>
        </p:nvPicPr>
        <p:blipFill>
          <a:blip r:embed="rId12">
            <a:alphaModFix/>
          </a:blip>
          <a:stretch>
            <a:fillRect/>
          </a:stretch>
        </p:blipFill>
        <p:spPr>
          <a:xfrm>
            <a:off x="5624851" y="3504399"/>
            <a:ext cx="2425285" cy="769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
                                        <p:tgtEl>
                                          <p:spTgt spid="114"/>
                                        </p:tgtEl>
                                      </p:cBhvr>
                                    </p:animEffect>
                                  </p:childTnLst>
                                </p:cTn>
                              </p:par>
                              <p:par>
                                <p:cTn fill="hold" nodeType="withEffect" presetClass="exit" presetID="10" presetSubtype="0">
                                  <p:stCondLst>
                                    <p:cond delay="0"/>
                                  </p:stCondLst>
                                  <p:childTnLst>
                                    <p:animEffect filter="fade" transition="out">
                                      <p:cBhvr>
                                        <p:cTn dur="1"/>
                                        <p:tgtEl>
                                          <p:spTgt spid="113"/>
                                        </p:tgtEl>
                                      </p:cBhvr>
                                    </p:animEffect>
                                    <p:set>
                                      <p:cBhvr>
                                        <p:cTn dur="1" fill="hold">
                                          <p:stCondLst>
                                            <p:cond delay="0"/>
                                          </p:stCondLst>
                                        </p:cTn>
                                        <p:tgtEl>
                                          <p:spTgt spid="1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
                                        <p:tgtEl>
                                          <p:spTgt spid="115"/>
                                        </p:tgtEl>
                                      </p:cBhvr>
                                    </p:animEffect>
                                  </p:childTnLst>
                                </p:cTn>
                              </p:par>
                              <p:par>
                                <p:cTn fill="hold" nodeType="withEffect" presetClass="exit" presetID="10" presetSubtype="0">
                                  <p:stCondLst>
                                    <p:cond delay="0"/>
                                  </p:stCondLst>
                                  <p:childTnLst>
                                    <p:animEffect filter="fade" transition="out">
                                      <p:cBhvr>
                                        <p:cTn dur="1"/>
                                        <p:tgtEl>
                                          <p:spTgt spid="114"/>
                                        </p:tgtEl>
                                      </p:cBhvr>
                                    </p:animEffect>
                                    <p:set>
                                      <p:cBhvr>
                                        <p:cTn dur="1" fill="hold">
                                          <p:stCondLst>
                                            <p:cond delay="0"/>
                                          </p:stCondLst>
                                        </p:cTn>
                                        <p:tgtEl>
                                          <p:spTgt spid="11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12"/>
                                        </p:tgtEl>
                                      </p:cBhvr>
                                    </p:animEffect>
                                    <p:set>
                                      <p:cBhvr>
                                        <p:cTn dur="1" fill="hold">
                                          <p:stCondLst>
                                            <p:cond delay="0"/>
                                          </p:stCondLst>
                                        </p:cTn>
                                        <p:tgtEl>
                                          <p:spTgt spid="1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
                                        <p:tgtEl>
                                          <p:spTgt spid="117"/>
                                        </p:tgtEl>
                                      </p:cBhvr>
                                    </p:animEffect>
                                  </p:childTnLst>
                                </p:cTn>
                              </p:par>
                              <p:par>
                                <p:cTn fill="hold" nodeType="withEffect" presetClass="exit" presetID="10" presetSubtype="0">
                                  <p:stCondLst>
                                    <p:cond delay="0"/>
                                  </p:stCondLst>
                                  <p:childTnLst>
                                    <p:animEffect filter="fade" transition="out">
                                      <p:cBhvr>
                                        <p:cTn dur="1000"/>
                                        <p:tgtEl>
                                          <p:spTgt spid="110"/>
                                        </p:tgtEl>
                                      </p:cBhvr>
                                    </p:animEffect>
                                    <p:set>
                                      <p:cBhvr>
                                        <p:cTn dur="1" fill="hold">
                                          <p:stCondLst>
                                            <p:cond delay="1000"/>
                                          </p:stCondLst>
                                        </p:cTn>
                                        <p:tgtEl>
                                          <p:spTgt spid="11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19"/>
                                        </p:tgtEl>
                                      </p:cBhvr>
                                    </p:animEffect>
                                    <p:set>
                                      <p:cBhvr>
                                        <p:cTn dur="1" fill="hold">
                                          <p:stCondLst>
                                            <p:cond delay="0"/>
                                          </p:stCondLst>
                                        </p:cTn>
                                        <p:tgtEl>
                                          <p:spTgt spid="1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nvSpPr>
        <p:spPr>
          <a:xfrm>
            <a:off x="457200" y="463375"/>
            <a:ext cx="1776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1D Results</a:t>
            </a:r>
            <a:endParaRPr sz="2400">
              <a:latin typeface="Helvetica Neue"/>
              <a:ea typeface="Helvetica Neue"/>
              <a:cs typeface="Helvetica Neue"/>
              <a:sym typeface="Helvetica Neue"/>
            </a:endParaRPr>
          </a:p>
        </p:txBody>
      </p:sp>
      <p:pic>
        <p:nvPicPr>
          <p:cNvPr id="126" name="Google Shape;126;p19"/>
          <p:cNvPicPr preferRelativeResize="0"/>
          <p:nvPr/>
        </p:nvPicPr>
        <p:blipFill rotWithShape="1">
          <a:blip r:embed="rId3">
            <a:alphaModFix/>
          </a:blip>
          <a:srcRect b="9170" l="4364" r="6390" t="9390"/>
          <a:stretch/>
        </p:blipFill>
        <p:spPr>
          <a:xfrm>
            <a:off x="594900" y="1549850"/>
            <a:ext cx="3981442" cy="2043800"/>
          </a:xfrm>
          <a:prstGeom prst="rect">
            <a:avLst/>
          </a:prstGeom>
          <a:noFill/>
          <a:ln>
            <a:noFill/>
          </a:ln>
        </p:spPr>
      </p:pic>
      <p:pic>
        <p:nvPicPr>
          <p:cNvPr id="127" name="Google Shape;127;p19"/>
          <p:cNvPicPr preferRelativeResize="0"/>
          <p:nvPr/>
        </p:nvPicPr>
        <p:blipFill>
          <a:blip r:embed="rId4">
            <a:alphaModFix/>
          </a:blip>
          <a:stretch>
            <a:fillRect/>
          </a:stretch>
        </p:blipFill>
        <p:spPr>
          <a:xfrm>
            <a:off x="5249063" y="3068370"/>
            <a:ext cx="3474899" cy="1954625"/>
          </a:xfrm>
          <a:prstGeom prst="rect">
            <a:avLst/>
          </a:prstGeom>
          <a:noFill/>
          <a:ln>
            <a:noFill/>
          </a:ln>
        </p:spPr>
      </p:pic>
      <p:pic>
        <p:nvPicPr>
          <p:cNvPr id="128" name="Google Shape;128;p19"/>
          <p:cNvPicPr preferRelativeResize="0"/>
          <p:nvPr/>
        </p:nvPicPr>
        <p:blipFill>
          <a:blip r:embed="rId5">
            <a:alphaModFix/>
          </a:blip>
          <a:stretch>
            <a:fillRect/>
          </a:stretch>
        </p:blipFill>
        <p:spPr>
          <a:xfrm>
            <a:off x="5159550" y="807900"/>
            <a:ext cx="3653924" cy="226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nvSpPr>
        <p:spPr>
          <a:xfrm>
            <a:off x="457200" y="463375"/>
            <a:ext cx="1776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1D Results</a:t>
            </a:r>
            <a:endParaRPr sz="2400">
              <a:latin typeface="Helvetica Neue"/>
              <a:ea typeface="Helvetica Neue"/>
              <a:cs typeface="Helvetica Neue"/>
              <a:sym typeface="Helvetica Neue"/>
            </a:endParaRPr>
          </a:p>
        </p:txBody>
      </p:sp>
      <p:pic>
        <p:nvPicPr>
          <p:cNvPr id="134" name="Google Shape;134;p20"/>
          <p:cNvPicPr preferRelativeResize="0"/>
          <p:nvPr/>
        </p:nvPicPr>
        <p:blipFill>
          <a:blip r:embed="rId3">
            <a:alphaModFix/>
          </a:blip>
          <a:stretch>
            <a:fillRect/>
          </a:stretch>
        </p:blipFill>
        <p:spPr>
          <a:xfrm>
            <a:off x="4434750" y="1293113"/>
            <a:ext cx="3758676" cy="3361973"/>
          </a:xfrm>
          <a:prstGeom prst="rect">
            <a:avLst/>
          </a:prstGeom>
          <a:noFill/>
          <a:ln>
            <a:noFill/>
          </a:ln>
        </p:spPr>
      </p:pic>
      <p:pic>
        <p:nvPicPr>
          <p:cNvPr id="135" name="Google Shape;135;p20"/>
          <p:cNvPicPr preferRelativeResize="0"/>
          <p:nvPr/>
        </p:nvPicPr>
        <p:blipFill rotWithShape="1">
          <a:blip r:embed="rId4">
            <a:alphaModFix/>
          </a:blip>
          <a:srcRect b="3151" l="37004" r="27469" t="3057"/>
          <a:stretch/>
        </p:blipFill>
        <p:spPr>
          <a:xfrm>
            <a:off x="611425" y="1001600"/>
            <a:ext cx="2656474" cy="394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nvSpPr>
        <p:spPr>
          <a:xfrm>
            <a:off x="457200" y="463375"/>
            <a:ext cx="1776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lvetica Neue"/>
                <a:ea typeface="Helvetica Neue"/>
                <a:cs typeface="Helvetica Neue"/>
                <a:sym typeface="Helvetica Neue"/>
              </a:rPr>
              <a:t>Cell size</a:t>
            </a:r>
            <a:endParaRPr sz="2400">
              <a:latin typeface="Helvetica Neue"/>
              <a:ea typeface="Helvetica Neue"/>
              <a:cs typeface="Helvetica Neue"/>
              <a:sym typeface="Helvetica Neue"/>
            </a:endParaRPr>
          </a:p>
        </p:txBody>
      </p:sp>
      <p:pic>
        <p:nvPicPr>
          <p:cNvPr id="141" name="Google Shape;141;p21"/>
          <p:cNvPicPr preferRelativeResize="0"/>
          <p:nvPr/>
        </p:nvPicPr>
        <p:blipFill rotWithShape="1">
          <a:blip r:embed="rId3">
            <a:alphaModFix/>
          </a:blip>
          <a:srcRect b="5817" l="2954" r="3236" t="7097"/>
          <a:stretch/>
        </p:blipFill>
        <p:spPr>
          <a:xfrm>
            <a:off x="627975" y="1060725"/>
            <a:ext cx="1355100" cy="1258074"/>
          </a:xfrm>
          <a:prstGeom prst="rect">
            <a:avLst/>
          </a:prstGeom>
          <a:noFill/>
          <a:ln>
            <a:noFill/>
          </a:ln>
        </p:spPr>
      </p:pic>
      <p:pic>
        <p:nvPicPr>
          <p:cNvPr id="142" name="Google Shape;142;p21"/>
          <p:cNvPicPr preferRelativeResize="0"/>
          <p:nvPr/>
        </p:nvPicPr>
        <p:blipFill>
          <a:blip r:embed="rId4">
            <a:alphaModFix/>
          </a:blip>
          <a:stretch>
            <a:fillRect/>
          </a:stretch>
        </p:blipFill>
        <p:spPr>
          <a:xfrm>
            <a:off x="2267650" y="1343276"/>
            <a:ext cx="895350" cy="828675"/>
          </a:xfrm>
          <a:prstGeom prst="rect">
            <a:avLst/>
          </a:prstGeom>
          <a:noFill/>
          <a:ln>
            <a:noFill/>
          </a:ln>
        </p:spPr>
      </p:pic>
      <p:pic>
        <p:nvPicPr>
          <p:cNvPr id="143" name="Google Shape;143;p21"/>
          <p:cNvPicPr preferRelativeResize="0"/>
          <p:nvPr/>
        </p:nvPicPr>
        <p:blipFill>
          <a:blip r:embed="rId5">
            <a:alphaModFix/>
          </a:blip>
          <a:stretch>
            <a:fillRect/>
          </a:stretch>
        </p:blipFill>
        <p:spPr>
          <a:xfrm>
            <a:off x="3729175" y="863875"/>
            <a:ext cx="5269725" cy="3950788"/>
          </a:xfrm>
          <a:prstGeom prst="rect">
            <a:avLst/>
          </a:prstGeom>
          <a:noFill/>
          <a:ln>
            <a:noFill/>
          </a:ln>
        </p:spPr>
      </p:pic>
      <p:pic>
        <p:nvPicPr>
          <p:cNvPr id="144" name="Google Shape;144;p21"/>
          <p:cNvPicPr preferRelativeResize="0"/>
          <p:nvPr/>
        </p:nvPicPr>
        <p:blipFill>
          <a:blip r:embed="rId6">
            <a:alphaModFix/>
          </a:blip>
          <a:stretch>
            <a:fillRect/>
          </a:stretch>
        </p:blipFill>
        <p:spPr>
          <a:xfrm>
            <a:off x="918100" y="2484100"/>
            <a:ext cx="1236775" cy="1598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